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93" r:id="rId2"/>
    <p:sldId id="370" r:id="rId3"/>
    <p:sldId id="371" r:id="rId4"/>
    <p:sldId id="372" r:id="rId5"/>
    <p:sldId id="373" r:id="rId6"/>
    <p:sldId id="375" r:id="rId7"/>
    <p:sldId id="374" r:id="rId8"/>
    <p:sldId id="376" r:id="rId9"/>
    <p:sldId id="402" r:id="rId10"/>
    <p:sldId id="377" r:id="rId11"/>
    <p:sldId id="378" r:id="rId12"/>
    <p:sldId id="406" r:id="rId13"/>
    <p:sldId id="379" r:id="rId14"/>
    <p:sldId id="405" r:id="rId15"/>
    <p:sldId id="380" r:id="rId16"/>
    <p:sldId id="404" r:id="rId17"/>
    <p:sldId id="381" r:id="rId18"/>
    <p:sldId id="403" r:id="rId19"/>
    <p:sldId id="382" r:id="rId20"/>
    <p:sldId id="257" r:id="rId21"/>
    <p:sldId id="260" r:id="rId22"/>
    <p:sldId id="262" r:id="rId23"/>
    <p:sldId id="311" r:id="rId24"/>
    <p:sldId id="322" r:id="rId25"/>
    <p:sldId id="327" r:id="rId26"/>
    <p:sldId id="261" r:id="rId27"/>
    <p:sldId id="350" r:id="rId28"/>
    <p:sldId id="352" r:id="rId29"/>
    <p:sldId id="365" r:id="rId30"/>
    <p:sldId id="354" r:id="rId31"/>
    <p:sldId id="359" r:id="rId32"/>
    <p:sldId id="409" r:id="rId33"/>
    <p:sldId id="410" r:id="rId34"/>
    <p:sldId id="408" r:id="rId35"/>
    <p:sldId id="411" r:id="rId36"/>
    <p:sldId id="362" r:id="rId37"/>
    <p:sldId id="367" r:id="rId38"/>
    <p:sldId id="383" r:id="rId39"/>
    <p:sldId id="384" r:id="rId40"/>
    <p:sldId id="394" r:id="rId41"/>
    <p:sldId id="391" r:id="rId42"/>
    <p:sldId id="392" r:id="rId43"/>
    <p:sldId id="412" r:id="rId44"/>
    <p:sldId id="413" r:id="rId45"/>
    <p:sldId id="407" r:id="rId46"/>
    <p:sldId id="393" r:id="rId47"/>
    <p:sldId id="414" r:id="rId48"/>
    <p:sldId id="415" r:id="rId49"/>
    <p:sldId id="416" r:id="rId50"/>
    <p:sldId id="417" r:id="rId51"/>
    <p:sldId id="396" r:id="rId52"/>
    <p:sldId id="385" r:id="rId53"/>
    <p:sldId id="387" r:id="rId54"/>
    <p:sldId id="388" r:id="rId55"/>
    <p:sldId id="389" r:id="rId56"/>
    <p:sldId id="398" r:id="rId57"/>
    <p:sldId id="390" r:id="rId58"/>
    <p:sldId id="418" r:id="rId59"/>
    <p:sldId id="419" r:id="rId60"/>
    <p:sldId id="397" r:id="rId61"/>
    <p:sldId id="421" r:id="rId62"/>
    <p:sldId id="400" r:id="rId63"/>
    <p:sldId id="40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EA0"/>
    <a:srgbClr val="2C69B2"/>
    <a:srgbClr val="308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9" autoAdjust="0"/>
    <p:restoredTop sz="94602" autoAdjust="0"/>
  </p:normalViewPr>
  <p:slideViewPr>
    <p:cSldViewPr>
      <p:cViewPr varScale="1">
        <p:scale>
          <a:sx n="65" d="100"/>
          <a:sy n="65" d="100"/>
        </p:scale>
        <p:origin x="-1320" y="-64"/>
      </p:cViewPr>
      <p:guideLst>
        <p:guide orient="horz" pos="2160"/>
        <p:guide pos="2880"/>
      </p:guideLst>
    </p:cSldViewPr>
  </p:slideViewPr>
  <p:notesTextViewPr>
    <p:cViewPr>
      <p:scale>
        <a:sx n="1" d="1"/>
        <a:sy n="1" d="1"/>
      </p:scale>
      <p:origin x="0" y="0"/>
    </p:cViewPr>
  </p:notesTextViewPr>
  <p:sorterViewPr>
    <p:cViewPr>
      <p:scale>
        <a:sx n="56" d="100"/>
        <a:sy n="56" d="100"/>
      </p:scale>
      <p:origin x="0" y="2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890C8-540C-4D8D-A86C-C5A13D45A69D}" type="datetimeFigureOut">
              <a:rPr lang="en-US" smtClean="0"/>
              <a:t>5/7/2016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6ED3-DF0E-4588-9705-ABF6CE29F05A}" type="slidenum">
              <a:rPr lang="en-US" smtClean="0"/>
              <a:t>‹#›</a:t>
            </a:fld>
            <a:endParaRPr lang="en-US"/>
          </a:p>
        </p:txBody>
      </p:sp>
    </p:spTree>
    <p:extLst>
      <p:ext uri="{BB962C8B-B14F-4D97-AF65-F5344CB8AC3E}">
        <p14:creationId xmlns:p14="http://schemas.microsoft.com/office/powerpoint/2010/main" val="314906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890C8-540C-4D8D-A86C-C5A13D45A69D}" type="datetimeFigureOut">
              <a:rPr lang="en-US" smtClean="0"/>
              <a:t>5/7/2016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6ED3-DF0E-4588-9705-ABF6CE29F05A}" type="slidenum">
              <a:rPr lang="en-US" smtClean="0"/>
              <a:t>‹#›</a:t>
            </a:fld>
            <a:endParaRPr lang="en-US"/>
          </a:p>
        </p:txBody>
      </p:sp>
    </p:spTree>
    <p:extLst>
      <p:ext uri="{BB962C8B-B14F-4D97-AF65-F5344CB8AC3E}">
        <p14:creationId xmlns:p14="http://schemas.microsoft.com/office/powerpoint/2010/main" val="70710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890C8-540C-4D8D-A86C-C5A13D45A69D}" type="datetimeFigureOut">
              <a:rPr lang="en-US" smtClean="0"/>
              <a:t>5/7/2016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6ED3-DF0E-4588-9705-ABF6CE29F05A}" type="slidenum">
              <a:rPr lang="en-US" smtClean="0"/>
              <a:t>‹#›</a:t>
            </a:fld>
            <a:endParaRPr lang="en-US"/>
          </a:p>
        </p:txBody>
      </p:sp>
    </p:spTree>
    <p:extLst>
      <p:ext uri="{BB962C8B-B14F-4D97-AF65-F5344CB8AC3E}">
        <p14:creationId xmlns:p14="http://schemas.microsoft.com/office/powerpoint/2010/main" val="43423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890C8-540C-4D8D-A86C-C5A13D45A69D}" type="datetimeFigureOut">
              <a:rPr lang="en-US" smtClean="0"/>
              <a:t>5/7/2016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6ED3-DF0E-4588-9705-ABF6CE29F05A}" type="slidenum">
              <a:rPr lang="en-US" smtClean="0"/>
              <a:t>‹#›</a:t>
            </a:fld>
            <a:endParaRPr lang="en-US"/>
          </a:p>
        </p:txBody>
      </p:sp>
    </p:spTree>
    <p:extLst>
      <p:ext uri="{BB962C8B-B14F-4D97-AF65-F5344CB8AC3E}">
        <p14:creationId xmlns:p14="http://schemas.microsoft.com/office/powerpoint/2010/main" val="41987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890C8-540C-4D8D-A86C-C5A13D45A69D}" type="datetimeFigureOut">
              <a:rPr lang="en-US" smtClean="0"/>
              <a:t>5/7/2016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6ED3-DF0E-4588-9705-ABF6CE29F05A}" type="slidenum">
              <a:rPr lang="en-US" smtClean="0"/>
              <a:t>‹#›</a:t>
            </a:fld>
            <a:endParaRPr lang="en-US"/>
          </a:p>
        </p:txBody>
      </p:sp>
    </p:spTree>
    <p:extLst>
      <p:ext uri="{BB962C8B-B14F-4D97-AF65-F5344CB8AC3E}">
        <p14:creationId xmlns:p14="http://schemas.microsoft.com/office/powerpoint/2010/main" val="246656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7890C8-540C-4D8D-A86C-C5A13D45A69D}" type="datetimeFigureOut">
              <a:rPr lang="en-US" smtClean="0"/>
              <a:t>5/7/2016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86ED3-DF0E-4588-9705-ABF6CE29F05A}" type="slidenum">
              <a:rPr lang="en-US" smtClean="0"/>
              <a:t>‹#›</a:t>
            </a:fld>
            <a:endParaRPr lang="en-US"/>
          </a:p>
        </p:txBody>
      </p:sp>
    </p:spTree>
    <p:extLst>
      <p:ext uri="{BB962C8B-B14F-4D97-AF65-F5344CB8AC3E}">
        <p14:creationId xmlns:p14="http://schemas.microsoft.com/office/powerpoint/2010/main" val="416586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7890C8-540C-4D8D-A86C-C5A13D45A69D}" type="datetimeFigureOut">
              <a:rPr lang="en-US" smtClean="0"/>
              <a:t>5/7/2016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786ED3-DF0E-4588-9705-ABF6CE29F05A}" type="slidenum">
              <a:rPr lang="en-US" smtClean="0"/>
              <a:t>‹#›</a:t>
            </a:fld>
            <a:endParaRPr lang="en-US"/>
          </a:p>
        </p:txBody>
      </p:sp>
    </p:spTree>
    <p:extLst>
      <p:ext uri="{BB962C8B-B14F-4D97-AF65-F5344CB8AC3E}">
        <p14:creationId xmlns:p14="http://schemas.microsoft.com/office/powerpoint/2010/main" val="137859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890C8-540C-4D8D-A86C-C5A13D45A69D}" type="datetimeFigureOut">
              <a:rPr lang="en-US" smtClean="0"/>
              <a:t>5/7/2016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86ED3-DF0E-4588-9705-ABF6CE29F05A}" type="slidenum">
              <a:rPr lang="en-US" smtClean="0"/>
              <a:t>‹#›</a:t>
            </a:fld>
            <a:endParaRPr lang="en-US"/>
          </a:p>
        </p:txBody>
      </p:sp>
    </p:spTree>
    <p:extLst>
      <p:ext uri="{BB962C8B-B14F-4D97-AF65-F5344CB8AC3E}">
        <p14:creationId xmlns:p14="http://schemas.microsoft.com/office/powerpoint/2010/main" val="292647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890C8-540C-4D8D-A86C-C5A13D45A69D}" type="datetimeFigureOut">
              <a:rPr lang="en-US" smtClean="0"/>
              <a:t>5/7/2016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786ED3-DF0E-4588-9705-ABF6CE29F05A}" type="slidenum">
              <a:rPr lang="en-US" smtClean="0"/>
              <a:t>‹#›</a:t>
            </a:fld>
            <a:endParaRPr lang="en-US"/>
          </a:p>
        </p:txBody>
      </p:sp>
    </p:spTree>
    <p:extLst>
      <p:ext uri="{BB962C8B-B14F-4D97-AF65-F5344CB8AC3E}">
        <p14:creationId xmlns:p14="http://schemas.microsoft.com/office/powerpoint/2010/main" val="101814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890C8-540C-4D8D-A86C-C5A13D45A69D}" type="datetimeFigureOut">
              <a:rPr lang="en-US" smtClean="0"/>
              <a:t>5/7/2016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86ED3-DF0E-4588-9705-ABF6CE29F05A}" type="slidenum">
              <a:rPr lang="en-US" smtClean="0"/>
              <a:t>‹#›</a:t>
            </a:fld>
            <a:endParaRPr lang="en-US"/>
          </a:p>
        </p:txBody>
      </p:sp>
    </p:spTree>
    <p:extLst>
      <p:ext uri="{BB962C8B-B14F-4D97-AF65-F5344CB8AC3E}">
        <p14:creationId xmlns:p14="http://schemas.microsoft.com/office/powerpoint/2010/main" val="90121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890C8-540C-4D8D-A86C-C5A13D45A69D}" type="datetimeFigureOut">
              <a:rPr lang="en-US" smtClean="0"/>
              <a:t>5/7/2016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86ED3-DF0E-4588-9705-ABF6CE29F05A}" type="slidenum">
              <a:rPr lang="en-US" smtClean="0"/>
              <a:t>‹#›</a:t>
            </a:fld>
            <a:endParaRPr lang="en-US"/>
          </a:p>
        </p:txBody>
      </p:sp>
    </p:spTree>
    <p:extLst>
      <p:ext uri="{BB962C8B-B14F-4D97-AF65-F5344CB8AC3E}">
        <p14:creationId xmlns:p14="http://schemas.microsoft.com/office/powerpoint/2010/main" val="136920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890C8-540C-4D8D-A86C-C5A13D45A69D}" type="datetimeFigureOut">
              <a:rPr lang="en-US" smtClean="0"/>
              <a:t>5/7/2016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86ED3-DF0E-4588-9705-ABF6CE29F05A}" type="slidenum">
              <a:rPr lang="en-US" smtClean="0"/>
              <a:t>‹#›</a:t>
            </a:fld>
            <a:endParaRPr lang="en-US"/>
          </a:p>
        </p:txBody>
      </p:sp>
    </p:spTree>
    <p:extLst>
      <p:ext uri="{BB962C8B-B14F-4D97-AF65-F5344CB8AC3E}">
        <p14:creationId xmlns:p14="http://schemas.microsoft.com/office/powerpoint/2010/main" val="3721483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8229600" cy="1470025"/>
          </a:xfrm>
        </p:spPr>
        <p:txBody>
          <a:bodyPr>
            <a:normAutofit fontScale="90000"/>
          </a:bodyPr>
          <a:lstStyle/>
          <a:p>
            <a:r>
              <a:rPr lang="en-US" dirty="0" smtClean="0">
                <a:solidFill>
                  <a:srgbClr val="30804B"/>
                </a:solidFill>
              </a:rPr>
              <a:t>The </a:t>
            </a:r>
            <a:r>
              <a:rPr lang="en-US" dirty="0">
                <a:solidFill>
                  <a:srgbClr val="30804B"/>
                </a:solidFill>
              </a:rPr>
              <a:t>Productivity of U.S. Postsecondary </a:t>
            </a:r>
            <a:r>
              <a:rPr lang="en-US" dirty="0" smtClean="0">
                <a:solidFill>
                  <a:srgbClr val="30804B"/>
                </a:solidFill>
              </a:rPr>
              <a:t>Institutions:  Implications for Markets </a:t>
            </a:r>
            <a:r>
              <a:rPr lang="en-US" dirty="0">
                <a:solidFill>
                  <a:srgbClr val="30804B"/>
                </a:solidFill>
              </a:rPr>
              <a:t>and </a:t>
            </a:r>
            <a:r>
              <a:rPr lang="en-US" dirty="0" smtClean="0">
                <a:solidFill>
                  <a:srgbClr val="30804B"/>
                </a:solidFill>
              </a:rPr>
              <a:t>Policies</a:t>
            </a:r>
            <a:endParaRPr lang="en-US" dirty="0">
              <a:solidFill>
                <a:srgbClr val="30804B"/>
              </a:solidFill>
            </a:endParaRPr>
          </a:p>
        </p:txBody>
      </p:sp>
      <p:sp>
        <p:nvSpPr>
          <p:cNvPr id="3" name="Subtitle 2"/>
          <p:cNvSpPr>
            <a:spLocks noGrp="1"/>
          </p:cNvSpPr>
          <p:nvPr>
            <p:ph type="subTitle" idx="1"/>
          </p:nvPr>
        </p:nvSpPr>
        <p:spPr>
          <a:xfrm>
            <a:off x="1371600" y="5181600"/>
            <a:ext cx="6400800" cy="1219200"/>
          </a:xfrm>
        </p:spPr>
        <p:txBody>
          <a:bodyPr>
            <a:normAutofit fontScale="47500" lnSpcReduction="20000"/>
          </a:bodyPr>
          <a:lstStyle/>
          <a:p>
            <a:pPr algn="l"/>
            <a:r>
              <a:rPr lang="en-US" dirty="0"/>
              <a:t>The opinions expressed in this paper are those of the author alone and do not necessarily represent the views of the Internal Revenue Service or the U.S. Treasury Department. This work is a component of a larger project examining the effects of federal tax and other expenditures that affect higher education.  Selected, de-identified data were accessed through contract TIR-NO-12-P-00378 with the Statistics of Income (SOI) Division at the U.S. Internal Revenue Service.  </a:t>
            </a:r>
          </a:p>
        </p:txBody>
      </p:sp>
      <p:sp>
        <p:nvSpPr>
          <p:cNvPr id="4" name="TextBox 3"/>
          <p:cNvSpPr txBox="1"/>
          <p:nvPr/>
        </p:nvSpPr>
        <p:spPr>
          <a:xfrm>
            <a:off x="2209800" y="3657600"/>
            <a:ext cx="4724400" cy="954107"/>
          </a:xfrm>
          <a:prstGeom prst="rect">
            <a:avLst/>
          </a:prstGeom>
          <a:noFill/>
        </p:spPr>
        <p:txBody>
          <a:bodyPr wrap="square" rtlCol="0">
            <a:spAutoFit/>
          </a:bodyPr>
          <a:lstStyle/>
          <a:p>
            <a:pPr algn="ctr"/>
            <a:r>
              <a:rPr lang="en-US" sz="2800" dirty="0" smtClean="0">
                <a:solidFill>
                  <a:srgbClr val="30804B"/>
                </a:solidFill>
              </a:rPr>
              <a:t>Caroline M. </a:t>
            </a:r>
            <a:r>
              <a:rPr lang="en-US" sz="2800" dirty="0" err="1" smtClean="0">
                <a:solidFill>
                  <a:srgbClr val="30804B"/>
                </a:solidFill>
              </a:rPr>
              <a:t>Hoxby</a:t>
            </a:r>
            <a:endParaRPr lang="en-US" sz="2800" dirty="0" smtClean="0">
              <a:solidFill>
                <a:srgbClr val="30804B"/>
              </a:solidFill>
            </a:endParaRPr>
          </a:p>
          <a:p>
            <a:pPr algn="ctr"/>
            <a:r>
              <a:rPr lang="en-US" sz="2800" dirty="0" smtClean="0">
                <a:solidFill>
                  <a:srgbClr val="30804B"/>
                </a:solidFill>
              </a:rPr>
              <a:t>Stanford University and NBER</a:t>
            </a:r>
            <a:endParaRPr lang="en-US" sz="2800" dirty="0">
              <a:solidFill>
                <a:srgbClr val="30804B"/>
              </a:solidFill>
            </a:endParaRPr>
          </a:p>
        </p:txBody>
      </p:sp>
      <p:sp>
        <p:nvSpPr>
          <p:cNvPr id="5" name="TextBox 4"/>
          <p:cNvSpPr txBox="1"/>
          <p:nvPr/>
        </p:nvSpPr>
        <p:spPr>
          <a:xfrm>
            <a:off x="685800" y="2133600"/>
            <a:ext cx="7696200" cy="1200329"/>
          </a:xfrm>
          <a:prstGeom prst="rect">
            <a:avLst/>
          </a:prstGeom>
          <a:noFill/>
        </p:spPr>
        <p:txBody>
          <a:bodyPr wrap="square" rtlCol="0">
            <a:spAutoFit/>
          </a:bodyPr>
          <a:lstStyle/>
          <a:p>
            <a:pPr algn="ctr"/>
            <a:r>
              <a:rPr lang="en-US" sz="2400" dirty="0" smtClean="0"/>
              <a:t>The Fellows Lecture</a:t>
            </a:r>
          </a:p>
          <a:p>
            <a:pPr algn="ctr"/>
            <a:r>
              <a:rPr lang="en-US" sz="2400" dirty="0" smtClean="0"/>
              <a:t>The 2016 Annual Meeting of the Society of Labor Economists</a:t>
            </a:r>
            <a:endParaRPr lang="en-US" sz="2400" dirty="0"/>
          </a:p>
        </p:txBody>
      </p:sp>
    </p:spTree>
    <p:extLst>
      <p:ext uri="{BB962C8B-B14F-4D97-AF65-F5344CB8AC3E}">
        <p14:creationId xmlns:p14="http://schemas.microsoft.com/office/powerpoint/2010/main" val="3613426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smtClean="0">
                <a:solidFill>
                  <a:schemeClr val="bg1"/>
                </a:solidFill>
              </a:rPr>
              <a:t>Key evidence from previous work</a:t>
            </a:r>
            <a:endParaRPr lang="en-US" dirty="0">
              <a:solidFill>
                <a:schemeClr val="bg1"/>
              </a:solidFill>
            </a:endParaRPr>
          </a:p>
        </p:txBody>
      </p:sp>
      <p:sp>
        <p:nvSpPr>
          <p:cNvPr id="5" name="Content Placeholder 4"/>
          <p:cNvSpPr>
            <a:spLocks noGrp="1"/>
          </p:cNvSpPr>
          <p:nvPr>
            <p:ph idx="1"/>
          </p:nvPr>
        </p:nvSpPr>
        <p:spPr>
          <a:xfrm>
            <a:off x="457200" y="1752600"/>
            <a:ext cx="8229600" cy="4953000"/>
          </a:xfrm>
        </p:spPr>
        <p:txBody>
          <a:bodyPr>
            <a:normAutofit fontScale="85000" lnSpcReduction="20000"/>
          </a:bodyPr>
          <a:lstStyle/>
          <a:p>
            <a:r>
              <a:rPr lang="en-US" dirty="0" smtClean="0"/>
              <a:t>Starting from near autarky in 1875, the postsecondary market became geographically integrated, especially for high aptitude students and after 1950 when information on students and institutions improved.</a:t>
            </a:r>
          </a:p>
          <a:p>
            <a:r>
              <a:rPr lang="en-US" dirty="0" smtClean="0"/>
              <a:t>As the market became more integrated, the highest aptitude students tended more and more to attend the institutions with the most resources per pupil.</a:t>
            </a:r>
          </a:p>
          <a:p>
            <a:r>
              <a:rPr lang="en-US" dirty="0" smtClean="0"/>
              <a:t>Since many high aptitude students could not pay for these resources up front, this was achieved by increasingly large subsidies for students at more selective institutions.</a:t>
            </a:r>
          </a:p>
          <a:p>
            <a:pPr lvl="1"/>
            <a:r>
              <a:rPr lang="en-US" dirty="0" smtClean="0"/>
              <a:t>In consequence, the correlation between parental income and educational resources fell.</a:t>
            </a:r>
          </a:p>
          <a:p>
            <a:endParaRPr lang="en-US" dirty="0"/>
          </a:p>
        </p:txBody>
      </p:sp>
    </p:spTree>
    <p:extLst>
      <p:ext uri="{BB962C8B-B14F-4D97-AF65-F5344CB8AC3E}">
        <p14:creationId xmlns:p14="http://schemas.microsoft.com/office/powerpoint/2010/main" val="2700607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30480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8600" y="3094038"/>
            <a:ext cx="8686800" cy="1143000"/>
          </a:xfrm>
        </p:spPr>
        <p:txBody>
          <a:bodyPr>
            <a:normAutofit fontScale="90000"/>
          </a:bodyPr>
          <a:lstStyle/>
          <a:p>
            <a:r>
              <a:rPr lang="en-US" dirty="0" smtClean="0">
                <a:solidFill>
                  <a:schemeClr val="bg1"/>
                </a:solidFill>
              </a:rPr>
              <a:t>From autarky to geographic integration</a:t>
            </a:r>
            <a:endParaRPr lang="en-US" dirty="0">
              <a:solidFill>
                <a:schemeClr val="bg1"/>
              </a:solidFill>
            </a:endParaRPr>
          </a:p>
        </p:txBody>
      </p:sp>
    </p:spTree>
    <p:extLst>
      <p:ext uri="{BB962C8B-B14F-4D97-AF65-F5344CB8AC3E}">
        <p14:creationId xmlns:p14="http://schemas.microsoft.com/office/powerpoint/2010/main" val="2602950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94382"/>
            <a:ext cx="8610600" cy="954107"/>
          </a:xfrm>
          <a:prstGeom prst="rect">
            <a:avLst/>
          </a:prstGeom>
          <a:noFill/>
        </p:spPr>
        <p:txBody>
          <a:bodyPr wrap="square" rtlCol="0">
            <a:spAutoFit/>
          </a:bodyPr>
          <a:lstStyle/>
          <a:p>
            <a:pPr algn="ctr"/>
            <a:r>
              <a:rPr lang="en-US" sz="2800" dirty="0" smtClean="0"/>
              <a:t>Percent of Students who Apply to at least 1 Postsecondary Institution at a Distance of at least 250 miles</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0"/>
            <a:ext cx="9144000" cy="5143500"/>
          </a:xfrm>
          <a:prstGeom prst="rect">
            <a:avLst/>
          </a:prstGeom>
        </p:spPr>
      </p:pic>
    </p:spTree>
    <p:extLst>
      <p:ext uri="{BB962C8B-B14F-4D97-AF65-F5344CB8AC3E}">
        <p14:creationId xmlns:p14="http://schemas.microsoft.com/office/powerpoint/2010/main" val="2375420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30480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8600" y="3094038"/>
            <a:ext cx="8686800" cy="1143000"/>
          </a:xfrm>
        </p:spPr>
        <p:txBody>
          <a:bodyPr>
            <a:normAutofit fontScale="90000"/>
          </a:bodyPr>
          <a:lstStyle/>
          <a:p>
            <a:r>
              <a:rPr lang="en-US" dirty="0" smtClean="0">
                <a:solidFill>
                  <a:schemeClr val="bg1"/>
                </a:solidFill>
              </a:rPr>
              <a:t>Sorting of students to educational resources circa 1967</a:t>
            </a:r>
            <a:endParaRPr lang="en-US" dirty="0">
              <a:solidFill>
                <a:schemeClr val="bg1"/>
              </a:solidFill>
            </a:endParaRPr>
          </a:p>
        </p:txBody>
      </p:sp>
    </p:spTree>
    <p:extLst>
      <p:ext uri="{BB962C8B-B14F-4D97-AF65-F5344CB8AC3E}">
        <p14:creationId xmlns:p14="http://schemas.microsoft.com/office/powerpoint/2010/main" val="3131827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 y="123217"/>
            <a:ext cx="9157494" cy="665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745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 y="3070224"/>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43755" y="3116262"/>
            <a:ext cx="8686800" cy="1143000"/>
          </a:xfrm>
        </p:spPr>
        <p:txBody>
          <a:bodyPr>
            <a:normAutofit fontScale="90000"/>
          </a:bodyPr>
          <a:lstStyle/>
          <a:p>
            <a:r>
              <a:rPr lang="en-US" dirty="0" smtClean="0">
                <a:solidFill>
                  <a:schemeClr val="bg1"/>
                </a:solidFill>
              </a:rPr>
              <a:t>Sorting of students to educational resources circa 2013</a:t>
            </a:r>
            <a:endParaRPr lang="en-US" dirty="0">
              <a:solidFill>
                <a:schemeClr val="bg1"/>
              </a:solidFill>
            </a:endParaRPr>
          </a:p>
        </p:txBody>
      </p:sp>
    </p:spTree>
    <p:extLst>
      <p:ext uri="{BB962C8B-B14F-4D97-AF65-F5344CB8AC3E}">
        <p14:creationId xmlns:p14="http://schemas.microsoft.com/office/powerpoint/2010/main" val="2708330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138"/>
            <a:ext cx="9144000" cy="5429724"/>
          </a:xfrm>
          <a:prstGeom prst="rect">
            <a:avLst/>
          </a:prstGeom>
        </p:spPr>
      </p:pic>
      <p:sp>
        <p:nvSpPr>
          <p:cNvPr id="3" name="Oval 2"/>
          <p:cNvSpPr/>
          <p:nvPr/>
        </p:nvSpPr>
        <p:spPr>
          <a:xfrm>
            <a:off x="5638800" y="1524000"/>
            <a:ext cx="685800" cy="685800"/>
          </a:xfrm>
          <a:prstGeom prst="ellipse">
            <a:avLst/>
          </a:prstGeom>
          <a:solidFill>
            <a:srgbClr val="FFFF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1860000">
            <a:off x="4447304" y="2009863"/>
            <a:ext cx="1319098" cy="685800"/>
          </a:xfrm>
          <a:prstGeom prst="ellipse">
            <a:avLst/>
          </a:prstGeom>
          <a:solidFill>
            <a:srgbClr val="FFFF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980000">
            <a:off x="2669031" y="2905289"/>
            <a:ext cx="2008818" cy="685800"/>
          </a:xfrm>
          <a:prstGeom prst="ellipse">
            <a:avLst/>
          </a:prstGeom>
          <a:solidFill>
            <a:srgbClr val="FFFF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14400" y="3581400"/>
            <a:ext cx="2209800" cy="1676400"/>
          </a:xfrm>
          <a:prstGeom prst="ellipse">
            <a:avLst/>
          </a:prstGeom>
          <a:solidFill>
            <a:srgbClr val="FFFF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85675" y="1600200"/>
            <a:ext cx="1539204" cy="646331"/>
          </a:xfrm>
          <a:prstGeom prst="rect">
            <a:avLst/>
          </a:prstGeom>
          <a:noFill/>
        </p:spPr>
        <p:txBody>
          <a:bodyPr wrap="none" rtlCol="0">
            <a:spAutoFit/>
          </a:bodyPr>
          <a:lstStyle/>
          <a:p>
            <a:r>
              <a:rPr lang="en-US" dirty="0" smtClean="0"/>
              <a:t>Most selective</a:t>
            </a:r>
          </a:p>
          <a:p>
            <a:r>
              <a:rPr lang="en-US" dirty="0" smtClean="0"/>
              <a:t>All non-profit</a:t>
            </a:r>
            <a:endParaRPr lang="en-US" dirty="0"/>
          </a:p>
        </p:txBody>
      </p:sp>
      <p:sp>
        <p:nvSpPr>
          <p:cNvPr id="8" name="TextBox 7"/>
          <p:cNvSpPr txBox="1"/>
          <p:nvPr/>
        </p:nvSpPr>
        <p:spPr>
          <a:xfrm>
            <a:off x="5110332" y="2385348"/>
            <a:ext cx="1611339" cy="923330"/>
          </a:xfrm>
          <a:prstGeom prst="rect">
            <a:avLst/>
          </a:prstGeom>
          <a:noFill/>
        </p:spPr>
        <p:txBody>
          <a:bodyPr wrap="none" rtlCol="0">
            <a:spAutoFit/>
          </a:bodyPr>
          <a:lstStyle/>
          <a:p>
            <a:r>
              <a:rPr lang="en-US" dirty="0" smtClean="0"/>
              <a:t>Very selective</a:t>
            </a:r>
          </a:p>
          <a:p>
            <a:r>
              <a:rPr lang="en-US" dirty="0" smtClean="0"/>
              <a:t>Mix of public &amp;</a:t>
            </a:r>
          </a:p>
          <a:p>
            <a:r>
              <a:rPr lang="en-US" dirty="0"/>
              <a:t>n</a:t>
            </a:r>
            <a:r>
              <a:rPr lang="en-US" dirty="0" smtClean="0"/>
              <a:t>on-profit</a:t>
            </a:r>
            <a:endParaRPr lang="en-US" dirty="0"/>
          </a:p>
        </p:txBody>
      </p:sp>
      <p:sp>
        <p:nvSpPr>
          <p:cNvPr id="9" name="TextBox 8"/>
          <p:cNvSpPr txBox="1"/>
          <p:nvPr/>
        </p:nvSpPr>
        <p:spPr>
          <a:xfrm>
            <a:off x="3701002" y="3396734"/>
            <a:ext cx="3437159" cy="646331"/>
          </a:xfrm>
          <a:prstGeom prst="rect">
            <a:avLst/>
          </a:prstGeom>
          <a:noFill/>
        </p:spPr>
        <p:txBody>
          <a:bodyPr wrap="none" rtlCol="0">
            <a:spAutoFit/>
          </a:bodyPr>
          <a:lstStyle/>
          <a:p>
            <a:r>
              <a:rPr lang="en-US" dirty="0" smtClean="0"/>
              <a:t>Selective</a:t>
            </a:r>
          </a:p>
          <a:p>
            <a:r>
              <a:rPr lang="en-US" dirty="0" smtClean="0"/>
              <a:t>Public, non-profit, a few for-profits</a:t>
            </a:r>
            <a:endParaRPr lang="en-US" dirty="0"/>
          </a:p>
        </p:txBody>
      </p:sp>
      <p:sp>
        <p:nvSpPr>
          <p:cNvPr id="10" name="TextBox 9"/>
          <p:cNvSpPr txBox="1"/>
          <p:nvPr/>
        </p:nvSpPr>
        <p:spPr>
          <a:xfrm>
            <a:off x="3003881" y="4473925"/>
            <a:ext cx="4343753" cy="646331"/>
          </a:xfrm>
          <a:prstGeom prst="rect">
            <a:avLst/>
          </a:prstGeom>
          <a:noFill/>
        </p:spPr>
        <p:txBody>
          <a:bodyPr wrap="none" rtlCol="0">
            <a:spAutoFit/>
          </a:bodyPr>
          <a:lstStyle/>
          <a:p>
            <a:r>
              <a:rPr lang="en-US" dirty="0" smtClean="0"/>
              <a:t>Non-selective</a:t>
            </a:r>
          </a:p>
          <a:p>
            <a:r>
              <a:rPr lang="en-US" dirty="0" smtClean="0"/>
              <a:t>Public, for-profit, small share are non-profits</a:t>
            </a:r>
            <a:endParaRPr lang="en-US" dirty="0"/>
          </a:p>
        </p:txBody>
      </p:sp>
    </p:spTree>
    <p:extLst>
      <p:ext uri="{BB962C8B-B14F-4D97-AF65-F5344CB8AC3E}">
        <p14:creationId xmlns:p14="http://schemas.microsoft.com/office/powerpoint/2010/main" val="136939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0" y="31242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7855" y="3124200"/>
            <a:ext cx="8686800" cy="1143000"/>
          </a:xfrm>
        </p:spPr>
        <p:txBody>
          <a:bodyPr>
            <a:normAutofit fontScale="90000"/>
          </a:bodyPr>
          <a:lstStyle/>
          <a:p>
            <a:r>
              <a:rPr lang="en-US" dirty="0" smtClean="0">
                <a:solidFill>
                  <a:schemeClr val="bg1"/>
                </a:solidFill>
              </a:rPr>
              <a:t>Increasing tuition subsidies, especially for high aptitude students</a:t>
            </a:r>
            <a:endParaRPr lang="en-US" dirty="0">
              <a:solidFill>
                <a:schemeClr val="bg1"/>
              </a:solidFill>
            </a:endParaRPr>
          </a:p>
        </p:txBody>
      </p:sp>
    </p:spTree>
    <p:extLst>
      <p:ext uri="{BB962C8B-B14F-4D97-AF65-F5344CB8AC3E}">
        <p14:creationId xmlns:p14="http://schemas.microsoft.com/office/powerpoint/2010/main" val="2641526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normAutofit fontScale="90000"/>
          </a:bodyPr>
          <a:lstStyle/>
          <a:p>
            <a:r>
              <a:rPr lang="en-US" dirty="0" smtClean="0">
                <a:solidFill>
                  <a:schemeClr val="bg1"/>
                </a:solidFill>
              </a:rPr>
              <a:t>Increasing tuition subsidies, especially for high aptitude students</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76200"/>
            <a:ext cx="9157855" cy="665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25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8600" y="274638"/>
            <a:ext cx="8686800" cy="1143000"/>
          </a:xfrm>
        </p:spPr>
        <p:txBody>
          <a:bodyPr>
            <a:normAutofit fontScale="90000"/>
          </a:bodyPr>
          <a:lstStyle/>
          <a:p>
            <a:r>
              <a:rPr lang="en-US" dirty="0" smtClean="0">
                <a:solidFill>
                  <a:schemeClr val="bg1"/>
                </a:solidFill>
              </a:rPr>
              <a:t>Falling correlation between parents’ income and educational resources</a:t>
            </a:r>
            <a:endParaRPr lang="en-US" dirty="0">
              <a:solidFill>
                <a:schemeClr val="bg1"/>
              </a:solidFill>
            </a:endParaRPr>
          </a:p>
        </p:txBody>
      </p:sp>
    </p:spTree>
    <p:extLst>
      <p:ext uri="{BB962C8B-B14F-4D97-AF65-F5344CB8AC3E}">
        <p14:creationId xmlns:p14="http://schemas.microsoft.com/office/powerpoint/2010/main" val="90029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solidFill>
                  <a:schemeClr val="bg1"/>
                </a:solidFill>
              </a:rPr>
              <a:t>Why does the productivity of postsecondary institutions matter?</a:t>
            </a:r>
            <a:endParaRPr lang="en-US" dirty="0">
              <a:solidFill>
                <a:schemeClr val="bg1"/>
              </a:solidFill>
            </a:endParaRPr>
          </a:p>
        </p:txBody>
      </p:sp>
      <p:sp>
        <p:nvSpPr>
          <p:cNvPr id="5" name="Content Placeholder 4"/>
          <p:cNvSpPr>
            <a:spLocks noGrp="1"/>
          </p:cNvSpPr>
          <p:nvPr>
            <p:ph idx="1"/>
          </p:nvPr>
        </p:nvSpPr>
        <p:spPr>
          <a:xfrm>
            <a:off x="440028" y="1600200"/>
            <a:ext cx="8229600" cy="4953000"/>
          </a:xfrm>
        </p:spPr>
        <p:txBody>
          <a:bodyPr>
            <a:normAutofit/>
          </a:bodyPr>
          <a:lstStyle/>
          <a:p>
            <a:r>
              <a:rPr lang="en-US" dirty="0"/>
              <a:t>Growing industries in highly developed countries </a:t>
            </a:r>
            <a:r>
              <a:rPr lang="en-US" dirty="0" smtClean="0"/>
              <a:t>are intensive </a:t>
            </a:r>
            <a:r>
              <a:rPr lang="en-US" dirty="0"/>
              <a:t>in </a:t>
            </a:r>
            <a:r>
              <a:rPr lang="en-US" dirty="0" smtClean="0"/>
              <a:t>advanced skills.</a:t>
            </a:r>
          </a:p>
          <a:p>
            <a:r>
              <a:rPr lang="en-US" dirty="0" smtClean="0"/>
              <a:t>This </a:t>
            </a:r>
            <a:r>
              <a:rPr lang="en-US" dirty="0"/>
              <a:t>is a long-term </a:t>
            </a:r>
            <a:r>
              <a:rPr lang="en-US" dirty="0" smtClean="0"/>
              <a:t>trend, not a passing phenomenon or one associated </a:t>
            </a:r>
            <a:r>
              <a:rPr lang="en-US" dirty="0"/>
              <a:t>with only a few countries</a:t>
            </a:r>
            <a:r>
              <a:rPr lang="en-US" dirty="0" smtClean="0"/>
              <a:t>.</a:t>
            </a:r>
          </a:p>
          <a:p>
            <a:r>
              <a:rPr lang="en-US" dirty="0" smtClean="0"/>
              <a:t>To </a:t>
            </a:r>
            <a:r>
              <a:rPr lang="en-US" dirty="0"/>
              <a:t>maintain </a:t>
            </a:r>
            <a:r>
              <a:rPr lang="en-US" dirty="0" smtClean="0"/>
              <a:t>their </a:t>
            </a:r>
            <a:r>
              <a:rPr lang="en-US" dirty="0"/>
              <a:t>comparative </a:t>
            </a:r>
            <a:r>
              <a:rPr lang="en-US" dirty="0" smtClean="0"/>
              <a:t>advantage in advanced skills, economies must be </a:t>
            </a:r>
            <a:r>
              <a:rPr lang="en-US" i="1" dirty="0" smtClean="0"/>
              <a:t>productive</a:t>
            </a:r>
            <a:r>
              <a:rPr lang="en-US" dirty="0" smtClean="0"/>
              <a:t> </a:t>
            </a:r>
            <a:r>
              <a:rPr lang="en-US" dirty="0"/>
              <a:t>in </a:t>
            </a:r>
            <a:r>
              <a:rPr lang="en-US" dirty="0" smtClean="0"/>
              <a:t>higher education.  It is not enough to spend on it generously. </a:t>
            </a:r>
            <a:endParaRPr lang="en-US" dirty="0"/>
          </a:p>
          <a:p>
            <a:endParaRPr lang="en-US" i="1" dirty="0" smtClean="0"/>
          </a:p>
        </p:txBody>
      </p:sp>
    </p:spTree>
    <p:extLst>
      <p:ext uri="{BB962C8B-B14F-4D97-AF65-F5344CB8AC3E}">
        <p14:creationId xmlns:p14="http://schemas.microsoft.com/office/powerpoint/2010/main" val="1731883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solidFill>
                  <a:schemeClr val="bg1"/>
                </a:solidFill>
              </a:rPr>
              <a:t>Computing Institutions’ Productivity</a:t>
            </a:r>
            <a:endParaRPr lang="en-US" sz="4000"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dirty="0" smtClean="0"/>
              <a:t>Numerator:  the </a:t>
            </a:r>
            <a:r>
              <a:rPr lang="en-US" i="1" dirty="0" smtClean="0"/>
              <a:t>causal</a:t>
            </a:r>
            <a:r>
              <a:rPr lang="en-US" dirty="0" smtClean="0"/>
              <a:t> increase in lifetime earnings triggered by enrolling in the institution.  </a:t>
            </a:r>
            <a:r>
              <a:rPr lang="en-US" b="1" dirty="0" smtClean="0"/>
              <a:t>“Value-added”</a:t>
            </a:r>
          </a:p>
          <a:p>
            <a:r>
              <a:rPr lang="en-US" dirty="0" smtClean="0"/>
              <a:t>Denominator:  the </a:t>
            </a:r>
            <a:r>
              <a:rPr lang="en-US" i="1" dirty="0" smtClean="0"/>
              <a:t>causal</a:t>
            </a:r>
            <a:r>
              <a:rPr lang="en-US" dirty="0" smtClean="0"/>
              <a:t> increase in lifetime educational spending triggered by enrolling in the institution.  </a:t>
            </a:r>
            <a:r>
              <a:rPr lang="en-US" b="1" dirty="0" smtClean="0"/>
              <a:t>“Social Investment”</a:t>
            </a:r>
          </a:p>
          <a:p>
            <a:r>
              <a:rPr lang="en-US" dirty="0" smtClean="0"/>
              <a:t>Problem:  bias from vertical and horizontal selection</a:t>
            </a:r>
          </a:p>
          <a:p>
            <a:pPr lvl="1"/>
            <a:r>
              <a:rPr lang="en-US" dirty="0" smtClean="0"/>
              <a:t>Vertical: schools enroll students who differ in aptitude.</a:t>
            </a:r>
          </a:p>
          <a:p>
            <a:pPr lvl="1"/>
            <a:r>
              <a:rPr lang="en-US" dirty="0" smtClean="0"/>
              <a:t>Horizontal: schools that enroll students who are alike on aptitude may differ on geography etc.</a:t>
            </a:r>
          </a:p>
        </p:txBody>
      </p:sp>
    </p:spTree>
    <p:extLst>
      <p:ext uri="{BB962C8B-B14F-4D97-AF65-F5344CB8AC3E}">
        <p14:creationId xmlns:p14="http://schemas.microsoft.com/office/powerpoint/2010/main" val="176147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a:solidFill>
                  <a:schemeClr val="bg1"/>
                </a:solidFill>
              </a:rPr>
              <a:t>T</a:t>
            </a:r>
            <a:r>
              <a:rPr lang="en-US" sz="4000" dirty="0" smtClean="0">
                <a:solidFill>
                  <a:schemeClr val="bg1"/>
                </a:solidFill>
              </a:rPr>
              <a:t>he method from 1000 feet</a:t>
            </a:r>
            <a:endParaRPr lang="en-US" sz="4000" dirty="0">
              <a:solidFill>
                <a:schemeClr val="bg1"/>
              </a:solidFill>
            </a:endParaRPr>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dirty="0" smtClean="0"/>
              <a:t>Deal with vertical selection by finding each school’s “on the bubble” range in admission. Treat students on the bubble as randomized by </a:t>
            </a:r>
            <a:r>
              <a:rPr lang="en-US" i="1" dirty="0" smtClean="0"/>
              <a:t>admissions staff</a:t>
            </a:r>
            <a:r>
              <a:rPr lang="en-US" dirty="0" smtClean="0"/>
              <a:t>.  Result:  many A versus B experiments where college B is somewhat less selective.</a:t>
            </a:r>
          </a:p>
          <a:p>
            <a:r>
              <a:rPr lang="en-US" dirty="0" smtClean="0"/>
              <a:t>Deal with horizontal selection by finding </a:t>
            </a:r>
            <a:r>
              <a:rPr lang="en-US" i="1" dirty="0" smtClean="0"/>
              <a:t>students</a:t>
            </a:r>
            <a:r>
              <a:rPr lang="en-US" dirty="0" smtClean="0"/>
              <a:t> choosing among colleges that are in an indifference set (very similar selectivity on vertical grounds).  Treat students as randomizing among them.   Result:  many A versus C experiments where A and C have very similar students.</a:t>
            </a:r>
          </a:p>
          <a:p>
            <a:r>
              <a:rPr lang="en-US" dirty="0" smtClean="0"/>
              <a:t>Using paired comparison methods, combine the results of all the pairwise experiments to obtain value-added and social investment that is as free of selection bias as possible.</a:t>
            </a:r>
            <a:endParaRPr lang="en-US" dirty="0"/>
          </a:p>
        </p:txBody>
      </p:sp>
    </p:spTree>
    <p:extLst>
      <p:ext uri="{BB962C8B-B14F-4D97-AF65-F5344CB8AC3E}">
        <p14:creationId xmlns:p14="http://schemas.microsoft.com/office/powerpoint/2010/main" val="965165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solidFill>
                  <a:schemeClr val="bg1"/>
                </a:solidFill>
              </a:rPr>
              <a:t>More on the vertical experiments</a:t>
            </a:r>
            <a:endParaRPr lang="en-US" sz="4000" dirty="0">
              <a:solidFill>
                <a:schemeClr val="bg1"/>
              </a:solidFill>
            </a:endParaRP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a:t>S</a:t>
            </a:r>
            <a:r>
              <a:rPr lang="en-US" dirty="0" smtClean="0"/>
              <a:t>taff do admissions in a fairly systematic way, heavily influenced by academic criteria until the class is mostly full.</a:t>
            </a:r>
          </a:p>
          <a:p>
            <a:r>
              <a:rPr lang="en-US" dirty="0" smtClean="0"/>
              <a:t>They then review a pool of students who would be fine admits to “round out” the class.</a:t>
            </a:r>
          </a:p>
          <a:p>
            <a:r>
              <a:rPr lang="en-US" dirty="0" smtClean="0"/>
              <a:t>These “on the bubble” students are admitted based on some factor that matters to the shape of the class but is too minor to plausibly affect outcomes except through admissions.</a:t>
            </a:r>
          </a:p>
          <a:p>
            <a:pPr lvl="1"/>
            <a:r>
              <a:rPr lang="en-US" dirty="0" smtClean="0"/>
              <a:t>Examples: </a:t>
            </a:r>
            <a:r>
              <a:rPr lang="en-US" dirty="0"/>
              <a:t>S</a:t>
            </a:r>
            <a:r>
              <a:rPr lang="en-US" dirty="0" smtClean="0"/>
              <a:t>tudents who play musical instruments, interested in some field of study,…</a:t>
            </a:r>
          </a:p>
          <a:p>
            <a:r>
              <a:rPr lang="en-US" dirty="0" smtClean="0"/>
              <a:t>Use structural break methods to find the bubble range. Results are robust to alternative methods.</a:t>
            </a:r>
          </a:p>
          <a:p>
            <a:endParaRPr lang="en-US" dirty="0"/>
          </a:p>
        </p:txBody>
      </p:sp>
    </p:spTree>
    <p:extLst>
      <p:ext uri="{BB962C8B-B14F-4D97-AF65-F5344CB8AC3E}">
        <p14:creationId xmlns:p14="http://schemas.microsoft.com/office/powerpoint/2010/main" val="2697488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solidFill>
                  <a:schemeClr val="bg1"/>
                </a:solidFill>
              </a:rPr>
              <a:t>More on the horizontal experiments</a:t>
            </a:r>
            <a:endParaRPr lang="en-US" sz="4000" dirty="0">
              <a:solidFill>
                <a:schemeClr val="bg1"/>
              </a:solidFill>
            </a:endParaRPr>
          </a:p>
        </p:txBody>
      </p:sp>
      <p:sp>
        <p:nvSpPr>
          <p:cNvPr id="3" name="Content Placeholder 2"/>
          <p:cNvSpPr>
            <a:spLocks noGrp="1"/>
          </p:cNvSpPr>
          <p:nvPr>
            <p:ph idx="1"/>
          </p:nvPr>
        </p:nvSpPr>
        <p:spPr/>
        <p:txBody>
          <a:bodyPr>
            <a:normAutofit/>
          </a:bodyPr>
          <a:lstStyle/>
          <a:p>
            <a:r>
              <a:rPr lang="en-US" dirty="0" smtClean="0"/>
              <a:t>Student is considering two institutions that have admitted him and that are equally selective.  He chooses one based on some factor too small to plausibly affect outcomes except through institution choice.</a:t>
            </a:r>
          </a:p>
          <a:p>
            <a:pPr lvl="1"/>
            <a:r>
              <a:rPr lang="en-US" dirty="0"/>
              <a:t>e</a:t>
            </a:r>
            <a:r>
              <a:rPr lang="en-US" dirty="0" smtClean="0"/>
              <a:t>.g.  One had better weather on the day he visited.</a:t>
            </a:r>
          </a:p>
          <a:p>
            <a:pPr lvl="1"/>
            <a:r>
              <a:rPr lang="en-US" dirty="0"/>
              <a:t>e</a:t>
            </a:r>
            <a:r>
              <a:rPr lang="en-US" dirty="0" smtClean="0"/>
              <a:t>.g.  He prefers the architecture of one school.</a:t>
            </a:r>
          </a:p>
          <a:p>
            <a:pPr lvl="1"/>
            <a:endParaRPr lang="en-US" dirty="0" smtClean="0"/>
          </a:p>
          <a:p>
            <a:endParaRPr lang="en-US" dirty="0"/>
          </a:p>
        </p:txBody>
      </p:sp>
    </p:spTree>
    <p:extLst>
      <p:ext uri="{BB962C8B-B14F-4D97-AF65-F5344CB8AC3E}">
        <p14:creationId xmlns:p14="http://schemas.microsoft.com/office/powerpoint/2010/main" val="300054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solidFill>
                  <a:schemeClr val="bg1"/>
                </a:solidFill>
              </a:rPr>
              <a:t>Why Combine the Results of </a:t>
            </a:r>
            <a:r>
              <a:rPr lang="en-US" dirty="0" smtClean="0">
                <a:solidFill>
                  <a:schemeClr val="bg1"/>
                </a:solidFill>
              </a:rPr>
              <a:t>the</a:t>
            </a:r>
            <a:br>
              <a:rPr lang="en-US" dirty="0" smtClean="0">
                <a:solidFill>
                  <a:schemeClr val="bg1"/>
                </a:solidFill>
              </a:rPr>
            </a:br>
            <a:r>
              <a:rPr lang="en-US" dirty="0" smtClean="0">
                <a:solidFill>
                  <a:schemeClr val="bg1"/>
                </a:solidFill>
              </a:rPr>
              <a:t>Head-to-Head </a:t>
            </a:r>
            <a:r>
              <a:rPr lang="en-US" dirty="0">
                <a:solidFill>
                  <a:schemeClr val="bg1"/>
                </a:solidFill>
              </a:rPr>
              <a:t>Experiments?</a:t>
            </a:r>
          </a:p>
        </p:txBody>
      </p:sp>
      <p:sp>
        <p:nvSpPr>
          <p:cNvPr id="4" name="Content Placeholder 3"/>
          <p:cNvSpPr>
            <a:spLocks noGrp="1"/>
          </p:cNvSpPr>
          <p:nvPr>
            <p:ph idx="1"/>
          </p:nvPr>
        </p:nvSpPr>
        <p:spPr>
          <a:xfrm>
            <a:off x="440028" y="1752600"/>
            <a:ext cx="8229600" cy="4525963"/>
          </a:xfrm>
        </p:spPr>
        <p:txBody>
          <a:bodyPr>
            <a:normAutofit fontScale="92500" lnSpcReduction="20000"/>
          </a:bodyPr>
          <a:lstStyle/>
          <a:p>
            <a:pPr marL="0" indent="0">
              <a:buNone/>
            </a:pPr>
            <a:r>
              <a:rPr lang="en-US" dirty="0" smtClean="0"/>
              <a:t>We </a:t>
            </a:r>
            <a:r>
              <a:rPr lang="en-US" dirty="0"/>
              <a:t>are discarding </a:t>
            </a:r>
            <a:r>
              <a:rPr lang="en-US" dirty="0" smtClean="0"/>
              <a:t>information </a:t>
            </a:r>
            <a:r>
              <a:rPr lang="en-US" dirty="0"/>
              <a:t>if we do not </a:t>
            </a:r>
            <a:r>
              <a:rPr lang="en-US" dirty="0" smtClean="0"/>
              <a:t>combine the experiments.  Each </a:t>
            </a:r>
            <a:r>
              <a:rPr lang="en-US" dirty="0"/>
              <a:t>experiment </a:t>
            </a:r>
            <a:r>
              <a:rPr lang="en-US" dirty="0" smtClean="0"/>
              <a:t>cross-validates others.</a:t>
            </a:r>
          </a:p>
          <a:p>
            <a:pPr marL="914400" lvl="1" indent="-514350"/>
            <a:r>
              <a:rPr lang="en-US" dirty="0"/>
              <a:t>e</a:t>
            </a:r>
            <a:r>
              <a:rPr lang="en-US" dirty="0" smtClean="0"/>
              <a:t>.g. Colleges </a:t>
            </a:r>
            <a:r>
              <a:rPr lang="en-US" dirty="0"/>
              <a:t>A and B are equally selective and have very similar bubble ranges.  Suppose </a:t>
            </a:r>
            <a:r>
              <a:rPr lang="en-US" dirty="0" smtClean="0"/>
              <a:t>that their </a:t>
            </a:r>
            <a:r>
              <a:rPr lang="en-US" dirty="0"/>
              <a:t>head-to-head horizontal experiments suggest that they have equal value-added.  If both have head-to-head vertical experiments versus college C, these vertical experiments should confirm that A and B have equal value-added.  If we fail to use the information from the A-versus-C and B-versus-C experiments, we are throwing information away</a:t>
            </a:r>
            <a:r>
              <a:rPr lang="en-US" dirty="0" smtClean="0"/>
              <a:t>.</a:t>
            </a:r>
            <a:endParaRPr lang="en-US" dirty="0"/>
          </a:p>
        </p:txBody>
      </p:sp>
    </p:spTree>
    <p:extLst>
      <p:ext uri="{BB962C8B-B14F-4D97-AF65-F5344CB8AC3E}">
        <p14:creationId xmlns:p14="http://schemas.microsoft.com/office/powerpoint/2010/main" val="901167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solidFill>
                  <a:schemeClr val="bg1"/>
                </a:solidFill>
              </a:rPr>
              <a:t>Summary of the method</a:t>
            </a:r>
            <a:endParaRPr lang="en-US" sz="4000" dirty="0">
              <a:solidFill>
                <a:schemeClr val="bg1"/>
              </a:solidFill>
            </a:endParaRPr>
          </a:p>
        </p:txBody>
      </p:sp>
      <p:sp>
        <p:nvSpPr>
          <p:cNvPr id="3" name="Content Placeholder 2"/>
          <p:cNvSpPr>
            <a:spLocks noGrp="1"/>
          </p:cNvSpPr>
          <p:nvPr>
            <p:ph idx="1"/>
          </p:nvPr>
        </p:nvSpPr>
        <p:spPr>
          <a:xfrm>
            <a:off x="152400" y="1600200"/>
            <a:ext cx="8763000" cy="4830763"/>
          </a:xfrm>
        </p:spPr>
        <p:txBody>
          <a:bodyPr>
            <a:normAutofit fontScale="85000" lnSpcReduction="10000"/>
          </a:bodyPr>
          <a:lstStyle/>
          <a:p>
            <a:pPr marL="457200" indent="-457200">
              <a:buFont typeface="+mj-lt"/>
              <a:buAutoNum type="arabicPeriod"/>
            </a:pPr>
            <a:r>
              <a:rPr lang="en-US" sz="2400" dirty="0" smtClean="0"/>
              <a:t>Gather </a:t>
            </a:r>
            <a:r>
              <a:rPr lang="en-US" sz="2400" dirty="0"/>
              <a:t>the </a:t>
            </a:r>
            <a:r>
              <a:rPr lang="en-US" sz="2400" dirty="0" smtClean="0"/>
              <a:t>differences in earnings and social investment from </a:t>
            </a:r>
            <a:r>
              <a:rPr lang="en-US" sz="2400" dirty="0"/>
              <a:t>all </a:t>
            </a:r>
            <a:r>
              <a:rPr lang="en-US" sz="2400" dirty="0" smtClean="0"/>
              <a:t>vertical </a:t>
            </a:r>
            <a:r>
              <a:rPr lang="en-US" sz="2400" dirty="0"/>
              <a:t>experiments involving students who are on-the-bubble </a:t>
            </a:r>
            <a:r>
              <a:rPr lang="en-US" sz="2400" dirty="0" smtClean="0"/>
              <a:t>at </a:t>
            </a:r>
            <a:r>
              <a:rPr lang="en-US" sz="2400" dirty="0"/>
              <a:t>some selective school and </a:t>
            </a:r>
            <a:r>
              <a:rPr lang="en-US" sz="2400" dirty="0" smtClean="0"/>
              <a:t>exposed </a:t>
            </a:r>
            <a:r>
              <a:rPr lang="en-US" sz="2400" dirty="0"/>
              <a:t>to randomization by admission </a:t>
            </a:r>
            <a:r>
              <a:rPr lang="en-US" sz="2400" dirty="0" smtClean="0"/>
              <a:t>staff.</a:t>
            </a:r>
            <a:endParaRPr lang="en-US" sz="2400" dirty="0"/>
          </a:p>
          <a:p>
            <a:pPr marL="457200" indent="-457200">
              <a:buFont typeface="+mj-lt"/>
              <a:buAutoNum type="arabicPeriod"/>
            </a:pPr>
            <a:r>
              <a:rPr lang="en-US" sz="2400" dirty="0" smtClean="0"/>
              <a:t>Gather </a:t>
            </a:r>
            <a:r>
              <a:rPr lang="en-US" sz="2400" dirty="0"/>
              <a:t>the </a:t>
            </a:r>
            <a:r>
              <a:rPr lang="en-US" sz="2400" dirty="0" smtClean="0"/>
              <a:t>differences in earnings and social investment </a:t>
            </a:r>
            <a:r>
              <a:rPr lang="en-US" sz="2400" dirty="0"/>
              <a:t>from all </a:t>
            </a:r>
            <a:r>
              <a:rPr lang="en-US" sz="2400" dirty="0" smtClean="0"/>
              <a:t>horizontal </a:t>
            </a:r>
            <a:r>
              <a:rPr lang="en-US" sz="2400" dirty="0"/>
              <a:t>experiments involving students who </a:t>
            </a:r>
            <a:r>
              <a:rPr lang="en-US" sz="2400" dirty="0" smtClean="0"/>
              <a:t>choose between </a:t>
            </a:r>
            <a:r>
              <a:rPr lang="en-US" sz="2400" dirty="0"/>
              <a:t>equally selective </a:t>
            </a:r>
            <a:r>
              <a:rPr lang="en-US" sz="2400" dirty="0" smtClean="0"/>
              <a:t>schools.</a:t>
            </a:r>
            <a:endParaRPr lang="en-US" sz="2400" dirty="0"/>
          </a:p>
          <a:p>
            <a:pPr marL="457200" indent="-457200">
              <a:buFont typeface="+mj-lt"/>
              <a:buAutoNum type="arabicPeriod"/>
            </a:pPr>
            <a:r>
              <a:rPr lang="en-US" sz="2400" dirty="0" smtClean="0"/>
              <a:t>Combine the experimental results using paired </a:t>
            </a:r>
            <a:r>
              <a:rPr lang="en-US" sz="2400" dirty="0"/>
              <a:t>comparison </a:t>
            </a:r>
            <a:r>
              <a:rPr lang="en-US" sz="2400" dirty="0" smtClean="0"/>
              <a:t>techniques.</a:t>
            </a:r>
          </a:p>
          <a:p>
            <a:pPr marL="457200" indent="-457200">
              <a:buFont typeface="+mj-lt"/>
              <a:buAutoNum type="arabicPeriod"/>
            </a:pPr>
            <a:endParaRPr lang="en-US" sz="2400" dirty="0"/>
          </a:p>
          <a:p>
            <a:pPr marL="0" indent="0">
              <a:buNone/>
            </a:pPr>
            <a:r>
              <a:rPr lang="en-US" sz="2400" dirty="0" smtClean="0"/>
              <a:t>Strength:  We remove most or possibly all selection bias.</a:t>
            </a:r>
          </a:p>
          <a:p>
            <a:pPr marL="0" indent="0">
              <a:buNone/>
            </a:pPr>
            <a:r>
              <a:rPr lang="en-US" sz="2400" dirty="0" smtClean="0"/>
              <a:t>Strength:  Common support is always fulfilled.</a:t>
            </a:r>
          </a:p>
          <a:p>
            <a:pPr marL="0" indent="0">
              <a:buNone/>
            </a:pPr>
            <a:r>
              <a:rPr lang="en-US" sz="2400" dirty="0" smtClean="0"/>
              <a:t>Strength:  No form imposed on relationships between value-added &amp; aptitude, etc.</a:t>
            </a:r>
          </a:p>
          <a:p>
            <a:pPr marL="0" indent="0">
              <a:buNone/>
            </a:pPr>
            <a:r>
              <a:rPr lang="en-US" sz="2400" dirty="0" smtClean="0"/>
              <a:t>Strength:  It is obvious which assumptions need robustness checking.</a:t>
            </a:r>
          </a:p>
          <a:p>
            <a:pPr marL="0" indent="0">
              <a:buNone/>
            </a:pPr>
            <a:endParaRPr lang="en-US" sz="2400" dirty="0"/>
          </a:p>
          <a:p>
            <a:pPr marL="0" indent="0">
              <a:buNone/>
            </a:pPr>
            <a:r>
              <a:rPr lang="en-US" sz="2400" i="1" dirty="0" smtClean="0"/>
              <a:t>I have no fix for nonselective vs. no-postsecondary-at-all selection.  Thus, I normalize value-added for lowest value-added schools to zero.</a:t>
            </a:r>
            <a:endParaRPr lang="en-US" sz="2400" i="1" dirty="0"/>
          </a:p>
        </p:txBody>
      </p:sp>
    </p:spTree>
    <p:extLst>
      <p:ext uri="{BB962C8B-B14F-4D97-AF65-F5344CB8AC3E}">
        <p14:creationId xmlns:p14="http://schemas.microsoft.com/office/powerpoint/2010/main" val="3836301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72" y="381000"/>
            <a:ext cx="9144000" cy="9144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solidFill>
                  <a:schemeClr val="bg1"/>
                </a:solidFill>
              </a:rPr>
              <a:t>I apply this method to admin data:</a:t>
            </a:r>
            <a:endParaRPr lang="en-US" sz="4000" dirty="0">
              <a:solidFill>
                <a:schemeClr val="bg1"/>
              </a:solidFill>
            </a:endParaRPr>
          </a:p>
        </p:txBody>
      </p:sp>
      <p:sp>
        <p:nvSpPr>
          <p:cNvPr id="3" name="Content Placeholder 2"/>
          <p:cNvSpPr>
            <a:spLocks noGrp="1"/>
          </p:cNvSpPr>
          <p:nvPr>
            <p:ph idx="1"/>
          </p:nvPr>
        </p:nvSpPr>
        <p:spPr>
          <a:xfrm>
            <a:off x="440028" y="1447800"/>
            <a:ext cx="8229600" cy="5181600"/>
          </a:xfrm>
        </p:spPr>
        <p:txBody>
          <a:bodyPr>
            <a:normAutofit fontScale="92500" lnSpcReduction="20000"/>
          </a:bodyPr>
          <a:lstStyle/>
          <a:p>
            <a:r>
              <a:rPr lang="en-US" dirty="0" smtClean="0"/>
              <a:t>College assessment scores.</a:t>
            </a:r>
          </a:p>
          <a:p>
            <a:r>
              <a:rPr lang="en-US" dirty="0" smtClean="0"/>
              <a:t>Enrollment (Nat’l Student Clearinghouse).</a:t>
            </a:r>
          </a:p>
          <a:p>
            <a:r>
              <a:rPr lang="en-US" dirty="0" smtClean="0"/>
              <a:t>Wage and salary earnings (including zero earnings).</a:t>
            </a:r>
          </a:p>
          <a:p>
            <a:r>
              <a:rPr lang="en-US" dirty="0" smtClean="0"/>
              <a:t>Social spending for all postsecondary institutions.</a:t>
            </a:r>
          </a:p>
          <a:p>
            <a:pPr lvl="1"/>
            <a:r>
              <a:rPr lang="en-US" dirty="0" smtClean="0"/>
              <a:t>Social </a:t>
            </a:r>
            <a:r>
              <a:rPr lang="en-US" dirty="0"/>
              <a:t>spending=spending on instruction, academic support, student services, institutional support</a:t>
            </a:r>
            <a:r>
              <a:rPr lang="en-US" dirty="0" smtClean="0"/>
              <a:t>.</a:t>
            </a:r>
          </a:p>
          <a:p>
            <a:pPr lvl="1"/>
            <a:r>
              <a:rPr lang="en-US" dirty="0"/>
              <a:t>Not just tuition paid </a:t>
            </a:r>
            <a:r>
              <a:rPr lang="en-US" dirty="0" smtClean="0"/>
              <a:t>but spending from grants, government appropriations, alumni gifts</a:t>
            </a:r>
            <a:r>
              <a:rPr lang="en-US" dirty="0"/>
              <a:t> </a:t>
            </a:r>
            <a:r>
              <a:rPr lang="en-US" dirty="0" smtClean="0"/>
              <a:t>etc.</a:t>
            </a:r>
          </a:p>
          <a:p>
            <a:r>
              <a:rPr lang="en-US" dirty="0" smtClean="0"/>
              <a:t>About 3 million students per cohort.</a:t>
            </a:r>
          </a:p>
          <a:p>
            <a:r>
              <a:rPr lang="en-US" dirty="0" smtClean="0"/>
              <a:t>Today’s evidence focuses on students who were about age 33 in 2014.</a:t>
            </a:r>
          </a:p>
        </p:txBody>
      </p:sp>
    </p:spTree>
    <p:extLst>
      <p:ext uri="{BB962C8B-B14F-4D97-AF65-F5344CB8AC3E}">
        <p14:creationId xmlns:p14="http://schemas.microsoft.com/office/powerpoint/2010/main" val="2265271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457200" y="274638"/>
            <a:ext cx="8229600" cy="11430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rPr>
              <a:t>2014 Wages and Value-added Based on 2014 Wages,</a:t>
            </a:r>
          </a:p>
          <a:p>
            <a:r>
              <a:rPr lang="en-US" sz="4000" dirty="0" smtClean="0">
                <a:solidFill>
                  <a:schemeClr val="bg1"/>
                </a:solidFill>
              </a:rPr>
              <a:t>by SAT Score of Institution’s Mean Student</a:t>
            </a:r>
          </a:p>
          <a:p>
            <a:r>
              <a:rPr lang="en-US" sz="2900" dirty="0" smtClean="0">
                <a:solidFill>
                  <a:schemeClr val="bg1"/>
                </a:solidFill>
              </a:rPr>
              <a:t>2000 High School Graduates (age 32-33 in 2014)</a:t>
            </a:r>
            <a:r>
              <a:rPr lang="en-US" sz="2000" dirty="0" smtClean="0">
                <a:solidFill>
                  <a:schemeClr val="bg1"/>
                </a:solidFill>
              </a:rPr>
              <a:t> </a:t>
            </a:r>
            <a:r>
              <a:rPr lang="en-US" sz="4000" dirty="0" smtClean="0">
                <a:solidFill>
                  <a:schemeClr val="bg1"/>
                </a:solidFill>
              </a:rPr>
              <a:t> </a:t>
            </a:r>
            <a:endParaRPr lang="en-US" sz="40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
        <p:nvSpPr>
          <p:cNvPr id="4" name="Oval 3"/>
          <p:cNvSpPr/>
          <p:nvPr/>
        </p:nvSpPr>
        <p:spPr>
          <a:xfrm>
            <a:off x="7772400" y="1905000"/>
            <a:ext cx="1219200" cy="3429000"/>
          </a:xfrm>
          <a:prstGeom prst="ellipse">
            <a:avLst/>
          </a:prstGeom>
          <a:solidFill>
            <a:srgbClr val="FFFF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86400" y="2895600"/>
            <a:ext cx="2273030" cy="2494334"/>
          </a:xfrm>
          <a:prstGeom prst="ellipse">
            <a:avLst/>
          </a:prstGeom>
          <a:solidFill>
            <a:srgbClr val="FFFF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43200" y="3886200"/>
            <a:ext cx="2819400" cy="1622492"/>
          </a:xfrm>
          <a:prstGeom prst="ellipse">
            <a:avLst/>
          </a:prstGeom>
          <a:solidFill>
            <a:srgbClr val="FFFF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 y="4261524"/>
            <a:ext cx="2057400" cy="1247167"/>
          </a:xfrm>
          <a:prstGeom prst="ellipse">
            <a:avLst/>
          </a:prstGeom>
          <a:solidFill>
            <a:srgbClr val="FFFF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89828" y="1887166"/>
            <a:ext cx="1539204" cy="369332"/>
          </a:xfrm>
          <a:prstGeom prst="rect">
            <a:avLst/>
          </a:prstGeom>
          <a:noFill/>
        </p:spPr>
        <p:txBody>
          <a:bodyPr wrap="none" rtlCol="0">
            <a:spAutoFit/>
          </a:bodyPr>
          <a:lstStyle/>
          <a:p>
            <a:r>
              <a:rPr lang="en-US" dirty="0" smtClean="0"/>
              <a:t>Most selective</a:t>
            </a:r>
            <a:endParaRPr lang="en-US" dirty="0"/>
          </a:p>
        </p:txBody>
      </p:sp>
      <p:sp>
        <p:nvSpPr>
          <p:cNvPr id="10" name="TextBox 9"/>
          <p:cNvSpPr txBox="1"/>
          <p:nvPr/>
        </p:nvSpPr>
        <p:spPr>
          <a:xfrm>
            <a:off x="5853313" y="3200400"/>
            <a:ext cx="1476943" cy="369332"/>
          </a:xfrm>
          <a:prstGeom prst="rect">
            <a:avLst/>
          </a:prstGeom>
          <a:noFill/>
        </p:spPr>
        <p:txBody>
          <a:bodyPr wrap="none" rtlCol="0">
            <a:spAutoFit/>
          </a:bodyPr>
          <a:lstStyle/>
          <a:p>
            <a:r>
              <a:rPr lang="en-US" dirty="0" smtClean="0"/>
              <a:t>Very selective</a:t>
            </a:r>
            <a:endParaRPr lang="en-US" dirty="0"/>
          </a:p>
        </p:txBody>
      </p:sp>
      <p:sp>
        <p:nvSpPr>
          <p:cNvPr id="11" name="TextBox 10"/>
          <p:cNvSpPr txBox="1"/>
          <p:nvPr/>
        </p:nvSpPr>
        <p:spPr>
          <a:xfrm>
            <a:off x="3643305" y="4076858"/>
            <a:ext cx="1019190" cy="369332"/>
          </a:xfrm>
          <a:prstGeom prst="rect">
            <a:avLst/>
          </a:prstGeom>
          <a:noFill/>
        </p:spPr>
        <p:txBody>
          <a:bodyPr wrap="none" rtlCol="0">
            <a:spAutoFit/>
          </a:bodyPr>
          <a:lstStyle/>
          <a:p>
            <a:r>
              <a:rPr lang="en-US" dirty="0"/>
              <a:t>S</a:t>
            </a:r>
            <a:r>
              <a:rPr lang="en-US" dirty="0" smtClean="0"/>
              <a:t>elective</a:t>
            </a:r>
            <a:endParaRPr lang="en-US" dirty="0"/>
          </a:p>
        </p:txBody>
      </p:sp>
      <p:sp>
        <p:nvSpPr>
          <p:cNvPr id="12" name="TextBox 11"/>
          <p:cNvSpPr txBox="1"/>
          <p:nvPr/>
        </p:nvSpPr>
        <p:spPr>
          <a:xfrm>
            <a:off x="944898" y="4076858"/>
            <a:ext cx="1466427" cy="369332"/>
          </a:xfrm>
          <a:prstGeom prst="rect">
            <a:avLst/>
          </a:prstGeom>
          <a:noFill/>
        </p:spPr>
        <p:txBody>
          <a:bodyPr wrap="none" rtlCol="0">
            <a:spAutoFit/>
          </a:bodyPr>
          <a:lstStyle/>
          <a:p>
            <a:r>
              <a:rPr lang="en-US" dirty="0" smtClean="0"/>
              <a:t>Non-selective</a:t>
            </a:r>
            <a:endParaRPr lang="en-US" dirty="0"/>
          </a:p>
        </p:txBody>
      </p:sp>
    </p:spTree>
    <p:extLst>
      <p:ext uri="{BB962C8B-B14F-4D97-AF65-F5344CB8AC3E}">
        <p14:creationId xmlns:p14="http://schemas.microsoft.com/office/powerpoint/2010/main" val="411000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0" y="274638"/>
            <a:ext cx="9126828" cy="1630362"/>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schemeClr val="bg1"/>
                </a:solidFill>
              </a:rPr>
              <a:t>Predicted Present Value in 2014 of Wages and Value-Added from Age 18 to 65, by SAT of Mean Student</a:t>
            </a:r>
          </a:p>
          <a:p>
            <a:r>
              <a:rPr lang="en-US" sz="3200" dirty="0" smtClean="0">
                <a:solidFill>
                  <a:schemeClr val="bg1"/>
                </a:solidFill>
              </a:rPr>
              <a:t>2000 High School Graduates (age 32-33 in 2014) </a:t>
            </a:r>
            <a:endParaRPr lang="en-US" sz="32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 y="1600200"/>
            <a:ext cx="9144000" cy="5143500"/>
          </a:xfrm>
          <a:prstGeom prst="rect">
            <a:avLst/>
          </a:prstGeom>
        </p:spPr>
      </p:pic>
    </p:spTree>
    <p:extLst>
      <p:ext uri="{BB962C8B-B14F-4D97-AF65-F5344CB8AC3E}">
        <p14:creationId xmlns:p14="http://schemas.microsoft.com/office/powerpoint/2010/main" val="71401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0" y="274638"/>
            <a:ext cx="9126828" cy="1173162"/>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Present Value in 2014 of Value-Added from Age 18 to 2014, by SAT of Institution’s Mean Student</a:t>
            </a:r>
          </a:p>
          <a:p>
            <a:r>
              <a:rPr lang="en-US" sz="3200" dirty="0" smtClean="0">
                <a:solidFill>
                  <a:schemeClr val="bg1"/>
                </a:solidFill>
              </a:rPr>
              <a:t>2000 High School Graduates (age 32-33 in 2014) </a:t>
            </a:r>
            <a:endParaRPr lang="en-US" sz="3200" dirty="0">
              <a:solidFill>
                <a:schemeClr val="bg1"/>
              </a:solidFill>
            </a:endParaRPr>
          </a:p>
        </p:txBody>
      </p:sp>
      <p:sp>
        <p:nvSpPr>
          <p:cNvPr id="8" name="Oval 7"/>
          <p:cNvSpPr/>
          <p:nvPr/>
        </p:nvSpPr>
        <p:spPr>
          <a:xfrm>
            <a:off x="8511139" y="1770445"/>
            <a:ext cx="457200" cy="1219200"/>
          </a:xfrm>
          <a:prstGeom prst="ellipse">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 y="1770445"/>
            <a:ext cx="9144000" cy="5143500"/>
          </a:xfrm>
          <a:prstGeom prst="rect">
            <a:avLst/>
          </a:prstGeom>
        </p:spPr>
      </p:pic>
    </p:spTree>
    <p:extLst>
      <p:ext uri="{BB962C8B-B14F-4D97-AF65-F5344CB8AC3E}">
        <p14:creationId xmlns:p14="http://schemas.microsoft.com/office/powerpoint/2010/main" val="3152004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solidFill>
                  <a:schemeClr val="bg1"/>
                </a:solidFill>
              </a:rPr>
              <a:t>Why else does the productivity of postsecondary institutions matter?</a:t>
            </a:r>
            <a:endParaRPr lang="en-US" dirty="0">
              <a:solidFill>
                <a:schemeClr val="bg1"/>
              </a:solidFill>
            </a:endParaRPr>
          </a:p>
        </p:txBody>
      </p:sp>
      <p:sp>
        <p:nvSpPr>
          <p:cNvPr id="5" name="Content Placeholder 4"/>
          <p:cNvSpPr>
            <a:spLocks noGrp="1"/>
          </p:cNvSpPr>
          <p:nvPr>
            <p:ph idx="1"/>
          </p:nvPr>
        </p:nvSpPr>
        <p:spPr>
          <a:xfrm>
            <a:off x="457200" y="1752600"/>
            <a:ext cx="8229600" cy="4953000"/>
          </a:xfrm>
        </p:spPr>
        <p:txBody>
          <a:bodyPr>
            <a:normAutofit fontScale="85000" lnSpcReduction="20000"/>
          </a:bodyPr>
          <a:lstStyle/>
          <a:p>
            <a:r>
              <a:rPr lang="en-US" dirty="0" smtClean="0"/>
              <a:t>Policy questions that rely on postsecondary education being an investment cannot be answered without measures </a:t>
            </a:r>
            <a:r>
              <a:rPr lang="en-US" dirty="0"/>
              <a:t>of </a:t>
            </a:r>
            <a:r>
              <a:rPr lang="en-US" dirty="0" smtClean="0"/>
              <a:t>productivity.</a:t>
            </a:r>
            <a:endParaRPr lang="en-US" dirty="0"/>
          </a:p>
          <a:p>
            <a:pPr lvl="1"/>
            <a:r>
              <a:rPr lang="en-US" dirty="0" smtClean="0"/>
              <a:t>e.g. policies </a:t>
            </a:r>
            <a:r>
              <a:rPr lang="en-US" dirty="0"/>
              <a:t>that </a:t>
            </a:r>
            <a:r>
              <a:rPr lang="en-US" dirty="0" smtClean="0"/>
              <a:t>subsidize postsecondary education </a:t>
            </a:r>
            <a:r>
              <a:rPr lang="en-US" dirty="0"/>
              <a:t>on the logic that students </a:t>
            </a:r>
            <a:r>
              <a:rPr lang="en-US" dirty="0" smtClean="0"/>
              <a:t>will </a:t>
            </a:r>
            <a:r>
              <a:rPr lang="en-US" dirty="0"/>
              <a:t>have their later outcomes improved sufficiently that, as adult taxpayers, they </a:t>
            </a:r>
            <a:r>
              <a:rPr lang="en-US" dirty="0" smtClean="0"/>
              <a:t>will </a:t>
            </a:r>
            <a:r>
              <a:rPr lang="en-US" dirty="0"/>
              <a:t>be able to fund similar subsidies for later cohorts.</a:t>
            </a:r>
          </a:p>
          <a:p>
            <a:pPr lvl="1"/>
            <a:r>
              <a:rPr lang="en-US" dirty="0" smtClean="0"/>
              <a:t>e.g. student loans and </a:t>
            </a:r>
            <a:r>
              <a:rPr lang="en-US" dirty="0"/>
              <a:t>income-based repayment ("graduate </a:t>
            </a:r>
            <a:r>
              <a:rPr lang="en-US" dirty="0" smtClean="0"/>
              <a:t>taxes") only make sense if postsecondary education is productive enough to allow most students to repay.</a:t>
            </a:r>
            <a:endParaRPr lang="en-US" dirty="0"/>
          </a:p>
          <a:p>
            <a:pPr lvl="1"/>
            <a:r>
              <a:rPr lang="en-US" dirty="0" smtClean="0"/>
              <a:t>e.g. many policies induce </a:t>
            </a:r>
            <a:r>
              <a:rPr lang="en-US" dirty="0"/>
              <a:t>students to attend one institution and not another. </a:t>
            </a:r>
            <a:r>
              <a:rPr lang="en-US" dirty="0" smtClean="0"/>
              <a:t>Unless </a:t>
            </a:r>
            <a:r>
              <a:rPr lang="en-US" dirty="0"/>
              <a:t>we know </a:t>
            </a:r>
            <a:r>
              <a:rPr lang="en-US" dirty="0" smtClean="0"/>
              <a:t>institutions’ relative </a:t>
            </a:r>
            <a:r>
              <a:rPr lang="en-US" dirty="0"/>
              <a:t>productivity, it is dangerous to enact policies that favor some </a:t>
            </a:r>
            <a:r>
              <a:rPr lang="en-US" dirty="0" smtClean="0"/>
              <a:t>over </a:t>
            </a:r>
            <a:r>
              <a:rPr lang="en-US" dirty="0"/>
              <a:t>others.</a:t>
            </a:r>
          </a:p>
          <a:p>
            <a:endParaRPr lang="en-US" i="1" dirty="0" smtClean="0"/>
          </a:p>
        </p:txBody>
      </p:sp>
    </p:spTree>
    <p:extLst>
      <p:ext uri="{BB962C8B-B14F-4D97-AF65-F5344CB8AC3E}">
        <p14:creationId xmlns:p14="http://schemas.microsoft.com/office/powerpoint/2010/main" val="2958274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0" y="274638"/>
            <a:ext cx="9126828" cy="1401762"/>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rPr>
              <a:t>Present Value of Tuition Paid &amp; Social Postsecondary Investment, 1</a:t>
            </a:r>
            <a:r>
              <a:rPr lang="en-US" sz="4000" baseline="30000" dirty="0" smtClean="0">
                <a:solidFill>
                  <a:schemeClr val="bg1"/>
                </a:solidFill>
              </a:rPr>
              <a:t>st</a:t>
            </a:r>
            <a:r>
              <a:rPr lang="en-US" sz="4000" dirty="0" smtClean="0">
                <a:solidFill>
                  <a:schemeClr val="bg1"/>
                </a:solidFill>
              </a:rPr>
              <a:t> Enrollment to 2014,by SAT of Mean Student</a:t>
            </a:r>
          </a:p>
          <a:p>
            <a:r>
              <a:rPr lang="en-US" sz="2900" dirty="0" smtClean="0">
                <a:solidFill>
                  <a:schemeClr val="bg1"/>
                </a:solidFill>
              </a:rPr>
              <a:t>2001 High School Graduates</a:t>
            </a:r>
            <a:endParaRPr lang="en-US" sz="29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Tree>
    <p:extLst>
      <p:ext uri="{BB962C8B-B14F-4D97-AF65-F5344CB8AC3E}">
        <p14:creationId xmlns:p14="http://schemas.microsoft.com/office/powerpoint/2010/main" val="3603191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290514"/>
            <a:ext cx="8610600" cy="1423986"/>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PDV of Value-Added from Age 18 to 65 /</a:t>
            </a:r>
          </a:p>
          <a:p>
            <a:r>
              <a:rPr lang="en-US" dirty="0" smtClean="0">
                <a:solidFill>
                  <a:schemeClr val="bg1"/>
                </a:solidFill>
              </a:rPr>
              <a:t>PDV of Social </a:t>
            </a:r>
            <a:r>
              <a:rPr lang="en-US" dirty="0" err="1" smtClean="0">
                <a:solidFill>
                  <a:schemeClr val="bg1"/>
                </a:solidFill>
              </a:rPr>
              <a:t>Postsec</a:t>
            </a:r>
            <a:r>
              <a:rPr lang="en-US" dirty="0" smtClean="0">
                <a:solidFill>
                  <a:schemeClr val="bg1"/>
                </a:solidFill>
              </a:rPr>
              <a:t> Investment from 1</a:t>
            </a:r>
            <a:r>
              <a:rPr lang="en-US" baseline="30000" dirty="0" smtClean="0">
                <a:solidFill>
                  <a:schemeClr val="bg1"/>
                </a:solidFill>
              </a:rPr>
              <a:t>st</a:t>
            </a:r>
            <a:r>
              <a:rPr lang="en-US" dirty="0" smtClean="0">
                <a:solidFill>
                  <a:schemeClr val="bg1"/>
                </a:solidFill>
              </a:rPr>
              <a:t> </a:t>
            </a:r>
            <a:r>
              <a:rPr lang="en-US" dirty="0" err="1" smtClean="0">
                <a:solidFill>
                  <a:schemeClr val="bg1"/>
                </a:solidFill>
              </a:rPr>
              <a:t>Postsec</a:t>
            </a:r>
            <a:r>
              <a:rPr lang="en-US" dirty="0" smtClean="0">
                <a:solidFill>
                  <a:schemeClr val="bg1"/>
                </a:solidFill>
              </a:rPr>
              <a:t> to 2014</a:t>
            </a:r>
          </a:p>
          <a:p>
            <a:r>
              <a:rPr lang="en-US" sz="3200" dirty="0" smtClean="0">
                <a:solidFill>
                  <a:schemeClr val="bg1"/>
                </a:solidFill>
              </a:rPr>
              <a:t>2001 High School Graduates</a:t>
            </a:r>
            <a:endParaRPr lang="en-US" sz="32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5143500"/>
          </a:xfrm>
          <a:prstGeom prst="rect">
            <a:avLst/>
          </a:prstGeom>
        </p:spPr>
      </p:pic>
      <p:sp>
        <p:nvSpPr>
          <p:cNvPr id="6" name="Oval 5"/>
          <p:cNvSpPr/>
          <p:nvPr/>
        </p:nvSpPr>
        <p:spPr>
          <a:xfrm>
            <a:off x="8475372" y="3581400"/>
            <a:ext cx="76200" cy="76200"/>
          </a:xfrm>
          <a:prstGeom prst="ellipse">
            <a:avLst/>
          </a:prstGeom>
          <a:solidFill>
            <a:srgbClr val="285E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05800" y="29718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484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290514"/>
            <a:ext cx="8610600" cy="142398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Productivity of Social Investment</a:t>
            </a:r>
          </a:p>
          <a:p>
            <a:r>
              <a:rPr lang="en-US" sz="3200" dirty="0" smtClean="0">
                <a:solidFill>
                  <a:schemeClr val="bg1"/>
                </a:solidFill>
              </a:rPr>
              <a:t>in Postsecondary Education</a:t>
            </a:r>
            <a:endParaRPr lang="en-US" sz="32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5143500"/>
          </a:xfrm>
          <a:prstGeom prst="rect">
            <a:avLst/>
          </a:prstGeom>
        </p:spPr>
      </p:pic>
    </p:spTree>
    <p:extLst>
      <p:ext uri="{BB962C8B-B14F-4D97-AF65-F5344CB8AC3E}">
        <p14:creationId xmlns:p14="http://schemas.microsoft.com/office/powerpoint/2010/main" val="3732080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290514"/>
            <a:ext cx="8610600" cy="142398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Productivity of Social Investment</a:t>
            </a:r>
          </a:p>
          <a:p>
            <a:r>
              <a:rPr lang="en-US" sz="3200" dirty="0" smtClean="0">
                <a:solidFill>
                  <a:schemeClr val="bg1"/>
                </a:solidFill>
              </a:rPr>
              <a:t>In Postsecondary Education</a:t>
            </a:r>
            <a:endParaRPr lang="en-US" sz="32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Tree>
    <p:extLst>
      <p:ext uri="{BB962C8B-B14F-4D97-AF65-F5344CB8AC3E}">
        <p14:creationId xmlns:p14="http://schemas.microsoft.com/office/powerpoint/2010/main" val="3946195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290514"/>
            <a:ext cx="8610600" cy="11731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i="1" dirty="0" smtClean="0">
                <a:solidFill>
                  <a:schemeClr val="bg1"/>
                </a:solidFill>
              </a:rPr>
              <a:t>Dispersion</a:t>
            </a:r>
            <a:r>
              <a:rPr lang="en-US" sz="3200" dirty="0" smtClean="0">
                <a:solidFill>
                  <a:schemeClr val="bg1"/>
                </a:solidFill>
              </a:rPr>
              <a:t> in Productivity of Social Investment in Postsecondary Education</a:t>
            </a:r>
            <a:endParaRPr lang="en-US" sz="32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Tree>
    <p:extLst>
      <p:ext uri="{BB962C8B-B14F-4D97-AF65-F5344CB8AC3E}">
        <p14:creationId xmlns:p14="http://schemas.microsoft.com/office/powerpoint/2010/main" val="2507639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290514"/>
            <a:ext cx="8610600" cy="142398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rPr>
              <a:t>Dispersion in Productivity</a:t>
            </a:r>
          </a:p>
          <a:p>
            <a:r>
              <a:rPr lang="en-US" sz="3200" dirty="0" smtClean="0">
                <a:solidFill>
                  <a:schemeClr val="bg1"/>
                </a:solidFill>
              </a:rPr>
              <a:t>(shown another way:  the 95-5 difference)</a:t>
            </a:r>
            <a:endParaRPr lang="en-US" sz="3200"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5045"/>
            <a:ext cx="9144000" cy="5143500"/>
          </a:xfrm>
          <a:prstGeom prst="rect">
            <a:avLst/>
          </a:prstGeom>
        </p:spPr>
      </p:pic>
    </p:spTree>
    <p:extLst>
      <p:ext uri="{BB962C8B-B14F-4D97-AF65-F5344CB8AC3E}">
        <p14:creationId xmlns:p14="http://schemas.microsoft.com/office/powerpoint/2010/main" val="1470573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358776"/>
            <a:ext cx="82296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Simple Take-</a:t>
            </a:r>
            <a:r>
              <a:rPr lang="en-US" dirty="0" err="1" smtClean="0">
                <a:solidFill>
                  <a:schemeClr val="bg1"/>
                </a:solidFill>
              </a:rPr>
              <a:t>Aways</a:t>
            </a:r>
            <a:endParaRPr lang="en-US" dirty="0" smtClean="0">
              <a:solidFill>
                <a:schemeClr val="bg1"/>
              </a:solidFill>
            </a:endParaRPr>
          </a:p>
          <a:p>
            <a:endParaRPr lang="en-US" sz="3200" dirty="0">
              <a:solidFill>
                <a:schemeClr val="bg1"/>
              </a:solidFill>
            </a:endParaRPr>
          </a:p>
        </p:txBody>
      </p:sp>
      <p:sp>
        <p:nvSpPr>
          <p:cNvPr id="7" name="Content Placeholder 6"/>
          <p:cNvSpPr>
            <a:spLocks noGrp="1"/>
          </p:cNvSpPr>
          <p:nvPr>
            <p:ph idx="1"/>
          </p:nvPr>
        </p:nvSpPr>
        <p:spPr/>
        <p:txBody>
          <a:bodyPr>
            <a:normAutofit fontScale="85000" lnSpcReduction="10000"/>
          </a:bodyPr>
          <a:lstStyle/>
          <a:p>
            <a:r>
              <a:rPr lang="en-US" dirty="0" smtClean="0"/>
              <a:t>Not correcting for selection would substantially bias estimates of productivity.</a:t>
            </a:r>
          </a:p>
          <a:p>
            <a:r>
              <a:rPr lang="en-US" dirty="0"/>
              <a:t>Unless the normalization is very </a:t>
            </a:r>
            <a:r>
              <a:rPr lang="en-US" dirty="0" smtClean="0"/>
              <a:t>wrong, </a:t>
            </a:r>
            <a:r>
              <a:rPr lang="en-US" dirty="0"/>
              <a:t>investments in selective postsecondary education pay off </a:t>
            </a:r>
            <a:r>
              <a:rPr lang="en-US" dirty="0" smtClean="0"/>
              <a:t>well</a:t>
            </a:r>
            <a:r>
              <a:rPr lang="en-US" dirty="0"/>
              <a:t>.</a:t>
            </a:r>
          </a:p>
          <a:p>
            <a:endParaRPr lang="en-US" dirty="0" smtClean="0"/>
          </a:p>
          <a:p>
            <a:r>
              <a:rPr lang="en-US" dirty="0" smtClean="0"/>
              <a:t>Value-added is higher for more selective institutions.</a:t>
            </a:r>
          </a:p>
          <a:p>
            <a:pPr lvl="1"/>
            <a:r>
              <a:rPr lang="en-US" dirty="0"/>
              <a:t>T</a:t>
            </a:r>
            <a:r>
              <a:rPr lang="en-US" dirty="0" smtClean="0"/>
              <a:t>his is already so by age 33 despite years of lost earnings.</a:t>
            </a:r>
          </a:p>
          <a:p>
            <a:r>
              <a:rPr lang="en-US" dirty="0" smtClean="0"/>
              <a:t>But, such institutions also trigger higher social postsecondary investment.</a:t>
            </a:r>
          </a:p>
        </p:txBody>
      </p:sp>
    </p:spTree>
    <p:extLst>
      <p:ext uri="{BB962C8B-B14F-4D97-AF65-F5344CB8AC3E}">
        <p14:creationId xmlns:p14="http://schemas.microsoft.com/office/powerpoint/2010/main" val="3803598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496890"/>
            <a:ext cx="8610600" cy="784224"/>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S</a:t>
            </a:r>
            <a:r>
              <a:rPr lang="en-US" dirty="0" smtClean="0">
                <a:solidFill>
                  <a:schemeClr val="bg1"/>
                </a:solidFill>
              </a:rPr>
              <a:t>triking facts that a model needs to explain:</a:t>
            </a:r>
          </a:p>
          <a:p>
            <a:endParaRPr lang="en-US" sz="3200" dirty="0">
              <a:solidFill>
                <a:schemeClr val="bg1"/>
              </a:solidFill>
            </a:endParaRPr>
          </a:p>
        </p:txBody>
      </p:sp>
      <p:sp>
        <p:nvSpPr>
          <p:cNvPr id="7" name="Content Placeholder 6"/>
          <p:cNvSpPr>
            <a:spLocks noGrp="1"/>
          </p:cNvSpPr>
          <p:nvPr>
            <p:ph idx="1"/>
          </p:nvPr>
        </p:nvSpPr>
        <p:spPr/>
        <p:txBody>
          <a:bodyPr>
            <a:normAutofit fontScale="92500" lnSpcReduction="20000"/>
          </a:bodyPr>
          <a:lstStyle/>
          <a:p>
            <a:r>
              <a:rPr lang="en-US" dirty="0" smtClean="0"/>
              <a:t>Student aptitude and resources are </a:t>
            </a:r>
            <a:r>
              <a:rPr lang="en-US" dirty="0" err="1" smtClean="0"/>
              <a:t>assortively</a:t>
            </a:r>
            <a:r>
              <a:rPr lang="en-US" dirty="0" smtClean="0"/>
              <a:t> matched in a rank-rank sense for more apt students.</a:t>
            </a:r>
          </a:p>
          <a:p>
            <a:r>
              <a:rPr lang="en-US" dirty="0" smtClean="0"/>
              <a:t>Average productivity is roughly similar across a wide range of selectivity.</a:t>
            </a:r>
          </a:p>
          <a:p>
            <a:r>
              <a:rPr lang="en-US" dirty="0" smtClean="0"/>
              <a:t>Average </a:t>
            </a:r>
            <a:r>
              <a:rPr lang="en-US" dirty="0"/>
              <a:t>productivity is lower at non-selective </a:t>
            </a:r>
            <a:r>
              <a:rPr lang="en-US" dirty="0" smtClean="0"/>
              <a:t>institutions.</a:t>
            </a:r>
          </a:p>
          <a:p>
            <a:r>
              <a:rPr lang="en-US" dirty="0" smtClean="0"/>
              <a:t>Productivity is not much dispersed among highly selective institutions.</a:t>
            </a:r>
          </a:p>
          <a:p>
            <a:r>
              <a:rPr lang="en-US" dirty="0" smtClean="0"/>
              <a:t>Dispersion in productivity among institutions rises as their selectivity falls.</a:t>
            </a:r>
          </a:p>
          <a:p>
            <a:pPr marL="0" indent="0">
              <a:buNone/>
            </a:pPr>
            <a:endParaRPr lang="en-US" dirty="0" smtClean="0"/>
          </a:p>
        </p:txBody>
      </p:sp>
    </p:spTree>
    <p:extLst>
      <p:ext uri="{BB962C8B-B14F-4D97-AF65-F5344CB8AC3E}">
        <p14:creationId xmlns:p14="http://schemas.microsoft.com/office/powerpoint/2010/main" val="3807866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496890"/>
            <a:ext cx="8610600" cy="7842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A</a:t>
            </a:r>
            <a:r>
              <a:rPr lang="en-US" dirty="0" smtClean="0">
                <a:solidFill>
                  <a:schemeClr val="bg1"/>
                </a:solidFill>
              </a:rPr>
              <a:t> simple model</a:t>
            </a:r>
          </a:p>
          <a:p>
            <a:endParaRPr lang="en-US" sz="3200" dirty="0">
              <a:solidFill>
                <a:schemeClr val="bg1"/>
              </a:solidFill>
            </a:endParaRPr>
          </a:p>
        </p:txBody>
      </p:sp>
      <p:sp>
        <p:nvSpPr>
          <p:cNvPr id="7" name="Content Placeholder 6"/>
          <p:cNvSpPr>
            <a:spLocks noGrp="1"/>
          </p:cNvSpPr>
          <p:nvPr>
            <p:ph idx="1"/>
          </p:nvPr>
        </p:nvSpPr>
        <p:spPr>
          <a:xfrm>
            <a:off x="457200" y="1600200"/>
            <a:ext cx="8229600" cy="4953000"/>
          </a:xfrm>
        </p:spPr>
        <p:txBody>
          <a:bodyPr>
            <a:normAutofit fontScale="77500" lnSpcReduction="20000"/>
          </a:bodyPr>
          <a:lstStyle/>
          <a:p>
            <a:r>
              <a:rPr lang="en-US" dirty="0" smtClean="0"/>
              <a:t>Suppose:</a:t>
            </a:r>
          </a:p>
          <a:p>
            <a:pPr lvl="1"/>
            <a:r>
              <a:rPr lang="en-US" dirty="0" smtClean="0"/>
              <a:t>There is single-crossing in the productivity of aptitude and educational resources.</a:t>
            </a:r>
          </a:p>
          <a:p>
            <a:pPr lvl="1"/>
            <a:r>
              <a:rPr lang="en-US" dirty="0" smtClean="0"/>
              <a:t>Students maximize their earnings (more generally: utility).</a:t>
            </a:r>
          </a:p>
          <a:p>
            <a:pPr lvl="1"/>
            <a:r>
              <a:rPr lang="en-US" dirty="0"/>
              <a:t>S</a:t>
            </a:r>
            <a:r>
              <a:rPr lang="en-US" dirty="0" smtClean="0"/>
              <a:t>tudents are elastic with respect to arbitrary features like geography so all institutions are well-integrated into the market;</a:t>
            </a:r>
          </a:p>
          <a:p>
            <a:pPr lvl="1"/>
            <a:r>
              <a:rPr lang="en-US" dirty="0"/>
              <a:t>T</a:t>
            </a:r>
            <a:r>
              <a:rPr lang="en-US" dirty="0" smtClean="0"/>
              <a:t>here are mechanisms that allow each student to act like a fully efficient, informed investor in her own education.</a:t>
            </a:r>
          </a:p>
          <a:p>
            <a:r>
              <a:rPr lang="en-US" dirty="0" smtClean="0"/>
              <a:t>Then, student choices and market forces will generate an </a:t>
            </a:r>
            <a:r>
              <a:rPr lang="en-US" dirty="0" err="1" smtClean="0"/>
              <a:t>assortatively</a:t>
            </a:r>
            <a:r>
              <a:rPr lang="en-US" dirty="0" smtClean="0"/>
              <a:t> matched allocation in which more apt students are paired with more educational resources and, </a:t>
            </a:r>
            <a:r>
              <a:rPr lang="en-US" i="1" dirty="0" smtClean="0"/>
              <a:t>crucially,</a:t>
            </a:r>
            <a:r>
              <a:rPr lang="en-US" dirty="0" smtClean="0"/>
              <a:t> </a:t>
            </a:r>
            <a:r>
              <a:rPr lang="en-US" u="sng" dirty="0" smtClean="0"/>
              <a:t>each dollar of resources generates the same value-added and institutions are forced to be x-efficient</a:t>
            </a:r>
            <a:r>
              <a:rPr lang="en-US" dirty="0" smtClean="0"/>
              <a:t>.</a:t>
            </a:r>
          </a:p>
        </p:txBody>
      </p:sp>
    </p:spTree>
    <p:extLst>
      <p:ext uri="{BB962C8B-B14F-4D97-AF65-F5344CB8AC3E}">
        <p14:creationId xmlns:p14="http://schemas.microsoft.com/office/powerpoint/2010/main" val="2779182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496890"/>
            <a:ext cx="8610600" cy="784224"/>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Specifically, any equilibrium will exhibit:</a:t>
            </a:r>
          </a:p>
          <a:p>
            <a:endParaRPr lang="en-US" sz="3200" dirty="0">
              <a:solidFill>
                <a:schemeClr val="bg1"/>
              </a:solidFill>
            </a:endParaRPr>
          </a:p>
        </p:txBody>
      </p:sp>
      <p:sp>
        <p:nvSpPr>
          <p:cNvPr id="6" name="Content Placeholder 5"/>
          <p:cNvSpPr>
            <a:spLocks noGrp="1"/>
          </p:cNvSpPr>
          <p:nvPr>
            <p:ph idx="1"/>
          </p:nvPr>
        </p:nvSpPr>
        <p:spPr>
          <a:xfrm>
            <a:off x="457200" y="1524000"/>
            <a:ext cx="8229600" cy="3276599"/>
          </a:xfrm>
        </p:spPr>
        <p:txBody>
          <a:bodyPr>
            <a:normAutofit fontScale="92500" lnSpcReduction="20000"/>
          </a:bodyPr>
          <a:lstStyle/>
          <a:p>
            <a:r>
              <a:rPr lang="en-US" dirty="0" smtClean="0"/>
              <a:t>Stratification and positive assortative matching between aptitude and social investment.</a:t>
            </a:r>
          </a:p>
          <a:p>
            <a:r>
              <a:rPr lang="en-US" dirty="0" smtClean="0"/>
              <a:t>Allocative efficiency: the marginal return to a dollar of social investment will be equalized across institutions.</a:t>
            </a:r>
          </a:p>
          <a:p>
            <a:r>
              <a:rPr lang="en-US" dirty="0" smtClean="0"/>
              <a:t>Productive efficiency: institutions that produce inside the production possibility frontier will be eliminated.</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87" y="4768174"/>
            <a:ext cx="3403082" cy="1981200"/>
          </a:xfrm>
          <a:prstGeom prst="rect">
            <a:avLst/>
          </a:prstGeom>
        </p:spPr>
      </p:pic>
      <p:sp>
        <p:nvSpPr>
          <p:cNvPr id="8" name="TextBox 7"/>
          <p:cNvSpPr txBox="1"/>
          <p:nvPr/>
        </p:nvSpPr>
        <p:spPr>
          <a:xfrm>
            <a:off x="4985775" y="4935166"/>
            <a:ext cx="3605667" cy="1323439"/>
          </a:xfrm>
          <a:prstGeom prst="rect">
            <a:avLst/>
          </a:prstGeom>
          <a:noFill/>
          <a:ln>
            <a:solidFill>
              <a:schemeClr val="tx1"/>
            </a:solidFill>
          </a:ln>
        </p:spPr>
        <p:txBody>
          <a:bodyPr wrap="none" rtlCol="0">
            <a:spAutoFit/>
          </a:bodyPr>
          <a:lstStyle/>
          <a:p>
            <a:r>
              <a:rPr lang="en-US" sz="2000" i="1" dirty="0" err="1" smtClean="0">
                <a:latin typeface="Times New Roman" panose="02020603050405020304" pitchFamily="18" charset="0"/>
                <a:cs typeface="Times New Roman" panose="02020603050405020304" pitchFamily="18" charset="0"/>
              </a:rPr>
              <a:t>Y</a:t>
            </a:r>
            <a:r>
              <a:rPr lang="en-US" sz="2000" i="1" baseline="30000" dirty="0" err="1" smtClean="0">
                <a:latin typeface="Times New Roman" panose="02020603050405020304" pitchFamily="18" charset="0"/>
                <a:cs typeface="Times New Roman" panose="02020603050405020304" pitchFamily="18" charset="0"/>
              </a:rPr>
              <a:t>lifetime</a:t>
            </a:r>
            <a:r>
              <a:rPr lang="en-US" sz="2000" i="1" dirty="0" smtClean="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PDV of lifetime income</a:t>
            </a:r>
          </a:p>
          <a:p>
            <a:r>
              <a:rPr lang="en-US" sz="2000" i="1" dirty="0">
                <a:latin typeface="Times New Roman" panose="02020603050405020304" pitchFamily="18" charset="0"/>
                <a:cs typeface="Times New Roman" panose="02020603050405020304" pitchFamily="18" charset="0"/>
              </a:rPr>
              <a:t>f</a:t>
            </a:r>
            <a:r>
              <a:rPr lang="en-US" sz="2000" i="1" dirty="0" smtClean="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financial investments</a:t>
            </a:r>
          </a:p>
          <a:p>
            <a:r>
              <a:rPr lang="en-US" sz="2000" i="1" dirty="0" smtClean="0">
                <a:latin typeface="Times New Roman" panose="02020603050405020304" pitchFamily="18" charset="0"/>
                <a:cs typeface="Times New Roman" panose="02020603050405020304" pitchFamily="18" charset="0"/>
              </a:rPr>
              <a:t>r = </a:t>
            </a:r>
            <a:r>
              <a:rPr lang="en-US" sz="2000" dirty="0" smtClean="0">
                <a:latin typeface="Times New Roman" panose="02020603050405020304" pitchFamily="18" charset="0"/>
                <a:cs typeface="Times New Roman" panose="02020603050405020304" pitchFamily="18" charset="0"/>
              </a:rPr>
              <a:t>educational investments</a:t>
            </a:r>
          </a:p>
          <a:p>
            <a:r>
              <a:rPr lang="el-GR" sz="2000" i="1" dirty="0" smtClean="0">
                <a:latin typeface="Times New Roman" panose="02020603050405020304" pitchFamily="18" charset="0"/>
                <a:cs typeface="Times New Roman" panose="02020603050405020304" pitchFamily="18" charset="0"/>
              </a:rPr>
              <a:t>α</a:t>
            </a:r>
            <a:r>
              <a:rPr lang="en-US" sz="2000" i="1" dirty="0" smtClean="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aptitude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677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solidFill>
                  <a:schemeClr val="bg1"/>
                </a:solidFill>
              </a:rPr>
              <a:t>Why else does the productivity of postsecondary institutions matter?</a:t>
            </a:r>
            <a:endParaRPr lang="en-US" dirty="0">
              <a:solidFill>
                <a:schemeClr val="bg1"/>
              </a:solidFill>
            </a:endParaRPr>
          </a:p>
        </p:txBody>
      </p:sp>
      <p:sp>
        <p:nvSpPr>
          <p:cNvPr id="5" name="Content Placeholder 4"/>
          <p:cNvSpPr>
            <a:spLocks noGrp="1"/>
          </p:cNvSpPr>
          <p:nvPr>
            <p:ph idx="1"/>
          </p:nvPr>
        </p:nvSpPr>
        <p:spPr>
          <a:xfrm>
            <a:off x="457200" y="1752600"/>
            <a:ext cx="8229600" cy="4953000"/>
          </a:xfrm>
        </p:spPr>
        <p:txBody>
          <a:bodyPr>
            <a:normAutofit fontScale="77500" lnSpcReduction="20000"/>
          </a:bodyPr>
          <a:lstStyle/>
          <a:p>
            <a:r>
              <a:rPr lang="en-US" dirty="0" smtClean="0"/>
              <a:t>Measures </a:t>
            </a:r>
            <a:r>
              <a:rPr lang="en-US" dirty="0"/>
              <a:t>of productivity </a:t>
            </a:r>
            <a:r>
              <a:rPr lang="en-US" dirty="0" smtClean="0"/>
              <a:t>help us understand which environments foster a productive postsecondary sector.</a:t>
            </a:r>
            <a:endParaRPr lang="en-US" dirty="0"/>
          </a:p>
          <a:p>
            <a:pPr lvl="1"/>
            <a:r>
              <a:rPr lang="en-US" dirty="0"/>
              <a:t>e</a:t>
            </a:r>
            <a:r>
              <a:rPr lang="en-US" dirty="0" smtClean="0"/>
              <a:t>.g.  What financing mechanisms promote productivity?  Loans, grants, government appropriations, family financing?</a:t>
            </a:r>
            <a:endParaRPr lang="en-US" dirty="0"/>
          </a:p>
          <a:p>
            <a:pPr lvl="1"/>
            <a:r>
              <a:rPr lang="en-US" dirty="0" smtClean="0"/>
              <a:t>e.g.  Does </a:t>
            </a:r>
            <a:r>
              <a:rPr lang="en-US" dirty="0"/>
              <a:t>it matter whether institutions compete </a:t>
            </a:r>
            <a:r>
              <a:rPr lang="en-US" dirty="0" smtClean="0"/>
              <a:t>for </a:t>
            </a:r>
            <a:r>
              <a:rPr lang="en-US" dirty="0"/>
              <a:t>students and faculty?  Is autarky (where students and faculty </a:t>
            </a:r>
            <a:r>
              <a:rPr lang="en-US" dirty="0" smtClean="0"/>
              <a:t>always go </a:t>
            </a:r>
            <a:r>
              <a:rPr lang="en-US" dirty="0"/>
              <a:t>to the most local </a:t>
            </a:r>
            <a:r>
              <a:rPr lang="en-US" dirty="0" smtClean="0"/>
              <a:t>institution) just as or more </a:t>
            </a:r>
            <a:r>
              <a:rPr lang="en-US" dirty="0"/>
              <a:t>productive?</a:t>
            </a:r>
          </a:p>
          <a:p>
            <a:pPr lvl="1"/>
            <a:r>
              <a:rPr lang="en-US" dirty="0" smtClean="0"/>
              <a:t>e.g.  Should postsecondary education exhibit assortative matching such that the </a:t>
            </a:r>
            <a:r>
              <a:rPr lang="en-US" dirty="0"/>
              <a:t>most apt students </a:t>
            </a:r>
            <a:r>
              <a:rPr lang="en-US" dirty="0" smtClean="0"/>
              <a:t>get </a:t>
            </a:r>
            <a:r>
              <a:rPr lang="en-US" dirty="0"/>
              <a:t>the most educational resources at the most selective institutions?  Or, should </a:t>
            </a:r>
            <a:r>
              <a:rPr lang="en-US" dirty="0" smtClean="0"/>
              <a:t>institutions be kept even in terms of resources and selectivity even if they are horizontally differentiated?  </a:t>
            </a:r>
            <a:r>
              <a:rPr lang="en-US" dirty="0"/>
              <a:t>If there is </a:t>
            </a:r>
            <a:r>
              <a:rPr lang="en-US" dirty="0" smtClean="0"/>
              <a:t>verticality, </a:t>
            </a:r>
            <a:r>
              <a:rPr lang="en-US" dirty="0"/>
              <a:t>what should the gradient </a:t>
            </a:r>
            <a:r>
              <a:rPr lang="en-US" dirty="0" smtClean="0"/>
              <a:t>be? </a:t>
            </a:r>
            <a:r>
              <a:rPr lang="en-US" dirty="0"/>
              <a:t> </a:t>
            </a:r>
            <a:r>
              <a:rPr lang="en-US" dirty="0" smtClean="0"/>
              <a:t>Should </a:t>
            </a:r>
            <a:r>
              <a:rPr lang="en-US" dirty="0"/>
              <a:t>the most selective institution have </a:t>
            </a:r>
            <a:r>
              <a:rPr lang="en-US" dirty="0" smtClean="0"/>
              <a:t>2x or 10x the </a:t>
            </a:r>
            <a:r>
              <a:rPr lang="en-US" dirty="0"/>
              <a:t>resources of the least selective institution? </a:t>
            </a:r>
          </a:p>
          <a:p>
            <a:endParaRPr lang="en-US" i="1" dirty="0" smtClean="0"/>
          </a:p>
        </p:txBody>
      </p:sp>
    </p:spTree>
    <p:extLst>
      <p:ext uri="{BB962C8B-B14F-4D97-AF65-F5344CB8AC3E}">
        <p14:creationId xmlns:p14="http://schemas.microsoft.com/office/powerpoint/2010/main" val="2704857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244476"/>
            <a:ext cx="8610600" cy="1219200"/>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Why does this model fit the high aptitude</a:t>
            </a:r>
            <a:r>
              <a:rPr lang="en-US" dirty="0">
                <a:solidFill>
                  <a:schemeClr val="bg1"/>
                </a:solidFill>
              </a:rPr>
              <a:t> </a:t>
            </a:r>
            <a:r>
              <a:rPr lang="en-US" dirty="0" smtClean="0">
                <a:solidFill>
                  <a:schemeClr val="bg1"/>
                </a:solidFill>
              </a:rPr>
              <a:t>&amp;</a:t>
            </a:r>
            <a:r>
              <a:rPr lang="en-US" dirty="0" smtClean="0">
                <a:solidFill>
                  <a:schemeClr val="bg1"/>
                </a:solidFill>
              </a:rPr>
              <a:t> selective institutions much better?</a:t>
            </a:r>
            <a:endParaRPr lang="en-US" dirty="0" smtClean="0">
              <a:solidFill>
                <a:schemeClr val="bg1"/>
              </a:solidFill>
            </a:endParaRPr>
          </a:p>
          <a:p>
            <a:endParaRPr lang="en-US" sz="3200" dirty="0">
              <a:solidFill>
                <a:schemeClr val="bg1"/>
              </a:solidFill>
            </a:endParaRPr>
          </a:p>
        </p:txBody>
      </p:sp>
      <p:sp>
        <p:nvSpPr>
          <p:cNvPr id="6" name="Content Placeholder 5"/>
          <p:cNvSpPr>
            <a:spLocks noGrp="1"/>
          </p:cNvSpPr>
          <p:nvPr>
            <p:ph idx="1"/>
          </p:nvPr>
        </p:nvSpPr>
        <p:spPr/>
        <p:txBody>
          <a:bodyPr/>
          <a:lstStyle/>
          <a:p>
            <a:r>
              <a:rPr lang="en-US" dirty="0" smtClean="0"/>
              <a:t>Explanations:</a:t>
            </a:r>
          </a:p>
          <a:p>
            <a:pPr lvl="1"/>
            <a:r>
              <a:rPr lang="en-US" dirty="0" smtClean="0"/>
              <a:t>Information</a:t>
            </a:r>
          </a:p>
          <a:p>
            <a:pPr lvl="1"/>
            <a:r>
              <a:rPr lang="en-US" dirty="0" smtClean="0"/>
              <a:t>Elasticity w.r.t. distance etc.</a:t>
            </a:r>
          </a:p>
          <a:p>
            <a:pPr lvl="1"/>
            <a:r>
              <a:rPr lang="en-US" dirty="0" smtClean="0"/>
              <a:t>Incentives that flow through financing</a:t>
            </a:r>
          </a:p>
          <a:p>
            <a:r>
              <a:rPr lang="en-US" dirty="0" smtClean="0"/>
              <a:t>Let’s see whether model better fits the </a:t>
            </a:r>
            <a:r>
              <a:rPr lang="en-US" dirty="0" smtClean="0"/>
              <a:t>institutions and students for whom the assumptions about information, elasticity, and financing are </a:t>
            </a:r>
            <a:r>
              <a:rPr lang="en-US" dirty="0" smtClean="0"/>
              <a:t>more realistic.</a:t>
            </a:r>
            <a:endParaRPr lang="en-US" dirty="0"/>
          </a:p>
        </p:txBody>
      </p:sp>
    </p:spTree>
    <p:extLst>
      <p:ext uri="{BB962C8B-B14F-4D97-AF65-F5344CB8AC3E}">
        <p14:creationId xmlns:p14="http://schemas.microsoft.com/office/powerpoint/2010/main" val="1336912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496890"/>
            <a:ext cx="8610600" cy="7842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An information-based test</a:t>
            </a:r>
          </a:p>
          <a:p>
            <a:endParaRPr lang="en-US" sz="3200" dirty="0">
              <a:solidFill>
                <a:schemeClr val="bg1"/>
              </a:solidFill>
            </a:endParaRPr>
          </a:p>
        </p:txBody>
      </p:sp>
      <p:sp>
        <p:nvSpPr>
          <p:cNvPr id="6" name="Content Placeholder 5"/>
          <p:cNvSpPr>
            <a:spLocks noGrp="1"/>
          </p:cNvSpPr>
          <p:nvPr>
            <p:ph idx="1"/>
          </p:nvPr>
        </p:nvSpPr>
        <p:spPr/>
        <p:txBody>
          <a:bodyPr/>
          <a:lstStyle/>
          <a:p>
            <a:r>
              <a:rPr lang="en-US" dirty="0"/>
              <a:t>The model implies that productivity will be </a:t>
            </a:r>
            <a:r>
              <a:rPr lang="en-US" dirty="0" smtClean="0"/>
              <a:t>lower and more </a:t>
            </a:r>
            <a:r>
              <a:rPr lang="en-US" dirty="0"/>
              <a:t>dispersed </a:t>
            </a:r>
            <a:r>
              <a:rPr lang="en-US" dirty="0" smtClean="0"/>
              <a:t>in </a:t>
            </a:r>
            <a:r>
              <a:rPr lang="en-US" dirty="0"/>
              <a:t>parts of the market where information is scarce</a:t>
            </a:r>
            <a:endParaRPr lang="en-US" dirty="0" smtClean="0"/>
          </a:p>
          <a:p>
            <a:r>
              <a:rPr lang="en-US" dirty="0" smtClean="0"/>
              <a:t>Test:  Is productivity more dispersed and lower among institutions that do not participate in college guides*?</a:t>
            </a:r>
          </a:p>
          <a:p>
            <a:endParaRPr lang="en-US" dirty="0"/>
          </a:p>
          <a:p>
            <a:pPr marL="0" indent="0">
              <a:buNone/>
            </a:pPr>
            <a:r>
              <a:rPr lang="en-US" sz="2400" dirty="0" smtClean="0"/>
              <a:t>* the Common Data Set</a:t>
            </a:r>
            <a:endParaRPr lang="en-US" sz="2400" dirty="0"/>
          </a:p>
        </p:txBody>
      </p:sp>
    </p:spTree>
    <p:extLst>
      <p:ext uri="{BB962C8B-B14F-4D97-AF65-F5344CB8AC3E}">
        <p14:creationId xmlns:p14="http://schemas.microsoft.com/office/powerpoint/2010/main" val="131848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9" y="1600200"/>
            <a:ext cx="9144000" cy="5143500"/>
          </a:xfrm>
          <a:prstGeom prst="rect">
            <a:avLst/>
          </a:prstGeom>
        </p:spPr>
      </p:pic>
      <p:sp>
        <p:nvSpPr>
          <p:cNvPr id="4" name="Rectangle 3"/>
          <p:cNvSpPr/>
          <p:nvPr/>
        </p:nvSpPr>
        <p:spPr>
          <a:xfrm>
            <a:off x="0"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481014"/>
            <a:ext cx="8610600" cy="7842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Level of productivity</a:t>
            </a:r>
          </a:p>
          <a:p>
            <a:endParaRPr lang="en-US" sz="3200" dirty="0">
              <a:solidFill>
                <a:schemeClr val="bg1"/>
              </a:solidFill>
            </a:endParaRPr>
          </a:p>
        </p:txBody>
      </p:sp>
    </p:spTree>
    <p:extLst>
      <p:ext uri="{BB962C8B-B14F-4D97-AF65-F5344CB8AC3E}">
        <p14:creationId xmlns:p14="http://schemas.microsoft.com/office/powerpoint/2010/main" val="702042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3" name="Rectangle 2"/>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28600" y="496890"/>
            <a:ext cx="8610600" cy="784224"/>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Level of productivity higher for institutions</a:t>
            </a:r>
          </a:p>
          <a:p>
            <a:r>
              <a:rPr lang="en-US" dirty="0">
                <a:solidFill>
                  <a:schemeClr val="bg1"/>
                </a:solidFill>
              </a:rPr>
              <a:t>t</a:t>
            </a:r>
            <a:r>
              <a:rPr lang="en-US" dirty="0" smtClean="0">
                <a:solidFill>
                  <a:schemeClr val="bg1"/>
                </a:solidFill>
              </a:rPr>
              <a:t>hat provide information about themselves</a:t>
            </a:r>
          </a:p>
          <a:p>
            <a:endParaRPr lang="en-US" dirty="0" smtClean="0">
              <a:solidFill>
                <a:schemeClr val="bg1"/>
              </a:solidFill>
            </a:endParaRPr>
          </a:p>
          <a:p>
            <a:endParaRPr lang="en-US" sz="3200" dirty="0">
              <a:solidFill>
                <a:schemeClr val="bg1"/>
              </a:solidFill>
            </a:endParaRPr>
          </a:p>
        </p:txBody>
      </p:sp>
      <p:sp>
        <p:nvSpPr>
          <p:cNvPr id="5" name="TextBox 4"/>
          <p:cNvSpPr txBox="1"/>
          <p:nvPr/>
        </p:nvSpPr>
        <p:spPr>
          <a:xfrm>
            <a:off x="4724400" y="4309353"/>
            <a:ext cx="3290581" cy="646331"/>
          </a:xfrm>
          <a:prstGeom prst="rect">
            <a:avLst/>
          </a:prstGeom>
          <a:noFill/>
          <a:ln>
            <a:solidFill>
              <a:srgbClr val="92D050"/>
            </a:solidFill>
          </a:ln>
        </p:spPr>
        <p:txBody>
          <a:bodyPr wrap="none" rtlCol="0">
            <a:spAutoFit/>
          </a:bodyPr>
          <a:lstStyle/>
          <a:p>
            <a:r>
              <a:rPr lang="en-US" dirty="0" smtClean="0"/>
              <a:t>Institutions that do </a:t>
            </a:r>
            <a:r>
              <a:rPr lang="en-US" i="1" dirty="0" smtClean="0"/>
              <a:t>not</a:t>
            </a:r>
            <a:r>
              <a:rPr lang="en-US" dirty="0" smtClean="0"/>
              <a:t> give</a:t>
            </a:r>
          </a:p>
          <a:p>
            <a:r>
              <a:rPr lang="en-US" dirty="0" smtClean="0"/>
              <a:t>information to Common Data Set</a:t>
            </a:r>
            <a:endParaRPr lang="en-US" dirty="0"/>
          </a:p>
        </p:txBody>
      </p:sp>
      <p:sp>
        <p:nvSpPr>
          <p:cNvPr id="6" name="TextBox 5"/>
          <p:cNvSpPr txBox="1"/>
          <p:nvPr/>
        </p:nvSpPr>
        <p:spPr>
          <a:xfrm>
            <a:off x="5532406" y="2438400"/>
            <a:ext cx="3290581" cy="646331"/>
          </a:xfrm>
          <a:prstGeom prst="rect">
            <a:avLst/>
          </a:prstGeom>
          <a:noFill/>
          <a:ln>
            <a:solidFill>
              <a:schemeClr val="accent6"/>
            </a:solidFill>
          </a:ln>
        </p:spPr>
        <p:txBody>
          <a:bodyPr wrap="none" rtlCol="0">
            <a:spAutoFit/>
          </a:bodyPr>
          <a:lstStyle/>
          <a:p>
            <a:r>
              <a:rPr lang="en-US" dirty="0" smtClean="0"/>
              <a:t>Institutions that give</a:t>
            </a:r>
          </a:p>
          <a:p>
            <a:r>
              <a:rPr lang="en-US" dirty="0" smtClean="0"/>
              <a:t>information to Common Data Set</a:t>
            </a:r>
            <a:endParaRPr lang="en-US" dirty="0"/>
          </a:p>
        </p:txBody>
      </p:sp>
    </p:spTree>
    <p:extLst>
      <p:ext uri="{BB962C8B-B14F-4D97-AF65-F5344CB8AC3E}">
        <p14:creationId xmlns:p14="http://schemas.microsoft.com/office/powerpoint/2010/main" val="22719062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5045"/>
            <a:ext cx="9144000" cy="5143500"/>
          </a:xfrm>
          <a:prstGeom prst="rect">
            <a:avLst/>
          </a:prstGeom>
        </p:spPr>
      </p:pic>
      <p:sp>
        <p:nvSpPr>
          <p:cNvPr id="3" name="Rectangle 2"/>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28600" y="496890"/>
            <a:ext cx="8610600" cy="7842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Dispersion of productivity</a:t>
            </a:r>
          </a:p>
          <a:p>
            <a:endParaRPr lang="en-US" sz="3200" dirty="0">
              <a:solidFill>
                <a:schemeClr val="bg1"/>
              </a:solidFill>
            </a:endParaRPr>
          </a:p>
        </p:txBody>
      </p:sp>
    </p:spTree>
    <p:extLst>
      <p:ext uri="{BB962C8B-B14F-4D97-AF65-F5344CB8AC3E}">
        <p14:creationId xmlns:p14="http://schemas.microsoft.com/office/powerpoint/2010/main" val="19934776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3" name="Rectangle 2"/>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28600" y="496890"/>
            <a:ext cx="8610600" cy="784224"/>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Dispersion of productivity lower for institutions</a:t>
            </a:r>
          </a:p>
          <a:p>
            <a:r>
              <a:rPr lang="en-US" dirty="0">
                <a:solidFill>
                  <a:schemeClr val="bg1"/>
                </a:solidFill>
              </a:rPr>
              <a:t>t</a:t>
            </a:r>
            <a:r>
              <a:rPr lang="en-US" dirty="0" smtClean="0">
                <a:solidFill>
                  <a:schemeClr val="bg1"/>
                </a:solidFill>
              </a:rPr>
              <a:t>hat provide information about themselves</a:t>
            </a:r>
          </a:p>
          <a:p>
            <a:endParaRPr lang="en-US" sz="3200" dirty="0">
              <a:solidFill>
                <a:schemeClr val="bg1"/>
              </a:solidFill>
            </a:endParaRPr>
          </a:p>
        </p:txBody>
      </p:sp>
      <p:sp>
        <p:nvSpPr>
          <p:cNvPr id="5" name="TextBox 4"/>
          <p:cNvSpPr txBox="1"/>
          <p:nvPr/>
        </p:nvSpPr>
        <p:spPr>
          <a:xfrm>
            <a:off x="1600200" y="3352800"/>
            <a:ext cx="3290581" cy="646331"/>
          </a:xfrm>
          <a:prstGeom prst="rect">
            <a:avLst/>
          </a:prstGeom>
          <a:noFill/>
          <a:ln>
            <a:solidFill>
              <a:srgbClr val="92D050"/>
            </a:solidFill>
          </a:ln>
        </p:spPr>
        <p:txBody>
          <a:bodyPr wrap="none" rtlCol="0">
            <a:spAutoFit/>
          </a:bodyPr>
          <a:lstStyle/>
          <a:p>
            <a:r>
              <a:rPr lang="en-US" dirty="0" smtClean="0"/>
              <a:t>Institutions that do </a:t>
            </a:r>
            <a:r>
              <a:rPr lang="en-US" i="1" dirty="0" smtClean="0"/>
              <a:t>not</a:t>
            </a:r>
            <a:r>
              <a:rPr lang="en-US" dirty="0" smtClean="0"/>
              <a:t> give</a:t>
            </a:r>
          </a:p>
          <a:p>
            <a:r>
              <a:rPr lang="en-US" dirty="0" smtClean="0"/>
              <a:t>information to Common Data Set</a:t>
            </a:r>
            <a:endParaRPr lang="en-US" dirty="0"/>
          </a:p>
        </p:txBody>
      </p:sp>
      <p:sp>
        <p:nvSpPr>
          <p:cNvPr id="6" name="TextBox 5"/>
          <p:cNvSpPr txBox="1"/>
          <p:nvPr/>
        </p:nvSpPr>
        <p:spPr>
          <a:xfrm>
            <a:off x="3429000" y="5105400"/>
            <a:ext cx="3290581" cy="646331"/>
          </a:xfrm>
          <a:prstGeom prst="rect">
            <a:avLst/>
          </a:prstGeom>
          <a:noFill/>
          <a:ln>
            <a:solidFill>
              <a:schemeClr val="accent6"/>
            </a:solidFill>
          </a:ln>
        </p:spPr>
        <p:txBody>
          <a:bodyPr wrap="none" rtlCol="0">
            <a:spAutoFit/>
          </a:bodyPr>
          <a:lstStyle/>
          <a:p>
            <a:r>
              <a:rPr lang="en-US" dirty="0" smtClean="0"/>
              <a:t>Institutions that give</a:t>
            </a:r>
          </a:p>
          <a:p>
            <a:r>
              <a:rPr lang="en-US" dirty="0" smtClean="0"/>
              <a:t>information to Common Data Set</a:t>
            </a:r>
            <a:endParaRPr lang="en-US" dirty="0"/>
          </a:p>
        </p:txBody>
      </p:sp>
    </p:spTree>
    <p:extLst>
      <p:ext uri="{BB962C8B-B14F-4D97-AF65-F5344CB8AC3E}">
        <p14:creationId xmlns:p14="http://schemas.microsoft.com/office/powerpoint/2010/main" val="7329120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496890"/>
            <a:ext cx="8610600" cy="7842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A market integration-based test</a:t>
            </a:r>
          </a:p>
          <a:p>
            <a:endParaRPr lang="en-US" sz="3200" dirty="0">
              <a:solidFill>
                <a:schemeClr val="bg1"/>
              </a:solidFill>
            </a:endParaRPr>
          </a:p>
        </p:txBody>
      </p:sp>
      <p:sp>
        <p:nvSpPr>
          <p:cNvPr id="6" name="Content Placeholder 5"/>
          <p:cNvSpPr>
            <a:spLocks noGrp="1"/>
          </p:cNvSpPr>
          <p:nvPr>
            <p:ph idx="1"/>
          </p:nvPr>
        </p:nvSpPr>
        <p:spPr/>
        <p:txBody>
          <a:bodyPr/>
          <a:lstStyle/>
          <a:p>
            <a:r>
              <a:rPr lang="en-US" dirty="0"/>
              <a:t>The model implies that productivity will be </a:t>
            </a:r>
            <a:r>
              <a:rPr lang="en-US" dirty="0" smtClean="0"/>
              <a:t>lower and more </a:t>
            </a:r>
            <a:r>
              <a:rPr lang="en-US" dirty="0"/>
              <a:t>dispersed </a:t>
            </a:r>
            <a:r>
              <a:rPr lang="en-US" dirty="0" smtClean="0"/>
              <a:t>among </a:t>
            </a:r>
            <a:r>
              <a:rPr lang="en-US" dirty="0"/>
              <a:t>institutions that are poorly integrated into the market</a:t>
            </a:r>
            <a:endParaRPr lang="en-US" dirty="0" smtClean="0"/>
          </a:p>
          <a:p>
            <a:r>
              <a:rPr lang="en-US" dirty="0" smtClean="0"/>
              <a:t>Test:  Is productivity more dispersed and lower among institutions whose students apply to only to the school itself?</a:t>
            </a:r>
            <a:endParaRPr lang="en-US" dirty="0"/>
          </a:p>
        </p:txBody>
      </p:sp>
    </p:spTree>
    <p:extLst>
      <p:ext uri="{BB962C8B-B14F-4D97-AF65-F5344CB8AC3E}">
        <p14:creationId xmlns:p14="http://schemas.microsoft.com/office/powerpoint/2010/main" val="36417321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9" y="1600200"/>
            <a:ext cx="9144000" cy="5143500"/>
          </a:xfrm>
          <a:prstGeom prst="rect">
            <a:avLst/>
          </a:prstGeom>
        </p:spPr>
      </p:pic>
      <p:sp>
        <p:nvSpPr>
          <p:cNvPr id="4" name="Rectangle 3"/>
          <p:cNvSpPr/>
          <p:nvPr/>
        </p:nvSpPr>
        <p:spPr>
          <a:xfrm>
            <a:off x="0"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481014"/>
            <a:ext cx="8610600" cy="7842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Level of productivity</a:t>
            </a:r>
          </a:p>
          <a:p>
            <a:endParaRPr lang="en-US" sz="3200" dirty="0">
              <a:solidFill>
                <a:schemeClr val="bg1"/>
              </a:solidFill>
            </a:endParaRPr>
          </a:p>
        </p:txBody>
      </p:sp>
    </p:spTree>
    <p:extLst>
      <p:ext uri="{BB962C8B-B14F-4D97-AF65-F5344CB8AC3E}">
        <p14:creationId xmlns:p14="http://schemas.microsoft.com/office/powerpoint/2010/main" val="30838050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28600" y="496890"/>
            <a:ext cx="8610600" cy="784224"/>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Level of productivity higher for institutions</a:t>
            </a:r>
          </a:p>
          <a:p>
            <a:r>
              <a:rPr lang="en-US" dirty="0" smtClean="0">
                <a:solidFill>
                  <a:schemeClr val="bg1"/>
                </a:solidFill>
              </a:rPr>
              <a:t>whose prospective students apply to 3+ schools</a:t>
            </a:r>
          </a:p>
          <a:p>
            <a:endParaRPr lang="en-US" dirty="0" smtClean="0">
              <a:solidFill>
                <a:schemeClr val="bg1"/>
              </a:solidFill>
            </a:endParaRPr>
          </a:p>
          <a:p>
            <a:endParaRPr lang="en-US" sz="32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7" y="1701530"/>
            <a:ext cx="9144000" cy="5143500"/>
          </a:xfrm>
          <a:prstGeom prst="rect">
            <a:avLst/>
          </a:prstGeom>
        </p:spPr>
      </p:pic>
      <p:sp>
        <p:nvSpPr>
          <p:cNvPr id="6" name="TextBox 5"/>
          <p:cNvSpPr txBox="1"/>
          <p:nvPr/>
        </p:nvSpPr>
        <p:spPr>
          <a:xfrm>
            <a:off x="4419600" y="4495800"/>
            <a:ext cx="3798925" cy="646331"/>
          </a:xfrm>
          <a:prstGeom prst="rect">
            <a:avLst/>
          </a:prstGeom>
          <a:noFill/>
          <a:ln>
            <a:solidFill>
              <a:srgbClr val="92D050"/>
            </a:solidFill>
          </a:ln>
        </p:spPr>
        <p:txBody>
          <a:bodyPr wrap="none" rtlCol="0">
            <a:spAutoFit/>
          </a:bodyPr>
          <a:lstStyle/>
          <a:p>
            <a:r>
              <a:rPr lang="en-US" dirty="0" smtClean="0"/>
              <a:t>Institutions  at which at least 75% of</a:t>
            </a:r>
          </a:p>
          <a:p>
            <a:r>
              <a:rPr lang="en-US" dirty="0"/>
              <a:t>s</a:t>
            </a:r>
            <a:r>
              <a:rPr lang="en-US" dirty="0" smtClean="0"/>
              <a:t>tudents apply to only the school itself</a:t>
            </a:r>
            <a:endParaRPr lang="en-US" dirty="0"/>
          </a:p>
        </p:txBody>
      </p:sp>
      <p:sp>
        <p:nvSpPr>
          <p:cNvPr id="7" name="TextBox 6"/>
          <p:cNvSpPr txBox="1"/>
          <p:nvPr/>
        </p:nvSpPr>
        <p:spPr>
          <a:xfrm>
            <a:off x="5532406" y="2438400"/>
            <a:ext cx="3566617" cy="646331"/>
          </a:xfrm>
          <a:prstGeom prst="rect">
            <a:avLst/>
          </a:prstGeom>
          <a:noFill/>
          <a:ln>
            <a:solidFill>
              <a:schemeClr val="accent6"/>
            </a:solidFill>
          </a:ln>
        </p:spPr>
        <p:txBody>
          <a:bodyPr wrap="none" rtlCol="0">
            <a:spAutoFit/>
          </a:bodyPr>
          <a:lstStyle/>
          <a:p>
            <a:r>
              <a:rPr lang="en-US" dirty="0" smtClean="0"/>
              <a:t>Institutions at which at least 75% of</a:t>
            </a:r>
          </a:p>
          <a:p>
            <a:r>
              <a:rPr lang="en-US" dirty="0" smtClean="0"/>
              <a:t>students apply to at least 3 schools</a:t>
            </a:r>
            <a:endParaRPr lang="en-US" dirty="0"/>
          </a:p>
        </p:txBody>
      </p:sp>
    </p:spTree>
    <p:extLst>
      <p:ext uri="{BB962C8B-B14F-4D97-AF65-F5344CB8AC3E}">
        <p14:creationId xmlns:p14="http://schemas.microsoft.com/office/powerpoint/2010/main" val="3229085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5045"/>
            <a:ext cx="9144000" cy="5143500"/>
          </a:xfrm>
          <a:prstGeom prst="rect">
            <a:avLst/>
          </a:prstGeom>
        </p:spPr>
      </p:pic>
      <p:sp>
        <p:nvSpPr>
          <p:cNvPr id="3" name="Rectangle 2"/>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28600" y="496890"/>
            <a:ext cx="8610600" cy="7842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Dispersion of productivity</a:t>
            </a:r>
          </a:p>
          <a:p>
            <a:endParaRPr lang="en-US" sz="3200" dirty="0">
              <a:solidFill>
                <a:schemeClr val="bg1"/>
              </a:solidFill>
            </a:endParaRPr>
          </a:p>
        </p:txBody>
      </p:sp>
    </p:spTree>
    <p:extLst>
      <p:ext uri="{BB962C8B-B14F-4D97-AF65-F5344CB8AC3E}">
        <p14:creationId xmlns:p14="http://schemas.microsoft.com/office/powerpoint/2010/main" val="178219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solidFill>
                  <a:schemeClr val="bg1"/>
                </a:solidFill>
              </a:rPr>
              <a:t>Only interested in general lessons about education production?</a:t>
            </a:r>
            <a:endParaRPr lang="en-US" dirty="0">
              <a:solidFill>
                <a:schemeClr val="bg1"/>
              </a:solidFill>
            </a:endParaRPr>
          </a:p>
        </p:txBody>
      </p:sp>
      <p:sp>
        <p:nvSpPr>
          <p:cNvPr id="5" name="Content Placeholder 4"/>
          <p:cNvSpPr>
            <a:spLocks noGrp="1"/>
          </p:cNvSpPr>
          <p:nvPr>
            <p:ph idx="1"/>
          </p:nvPr>
        </p:nvSpPr>
        <p:spPr>
          <a:xfrm>
            <a:off x="457200" y="1752600"/>
            <a:ext cx="8229600" cy="4953000"/>
          </a:xfrm>
        </p:spPr>
        <p:txBody>
          <a:bodyPr>
            <a:normAutofit fontScale="77500" lnSpcReduction="20000"/>
          </a:bodyPr>
          <a:lstStyle/>
          <a:p>
            <a:r>
              <a:rPr lang="en-US" dirty="0" smtClean="0"/>
              <a:t>U.S.-based evidence should interest even those who care only for broadly applicable lessons about education.</a:t>
            </a:r>
          </a:p>
          <a:p>
            <a:r>
              <a:rPr lang="en-US" dirty="0" smtClean="0"/>
              <a:t>U.S. postsecondary education has developed organically through </a:t>
            </a:r>
            <a:r>
              <a:rPr lang="en-US" dirty="0"/>
              <a:t>individual student choices and market </a:t>
            </a:r>
            <a:r>
              <a:rPr lang="en-US" dirty="0" smtClean="0"/>
              <a:t>forces.</a:t>
            </a:r>
          </a:p>
          <a:p>
            <a:r>
              <a:rPr lang="en-US" dirty="0" smtClean="0"/>
              <a:t>Even </a:t>
            </a:r>
            <a:r>
              <a:rPr lang="en-US" dirty="0"/>
              <a:t>the rise of information about students and institutions </a:t>
            </a:r>
            <a:r>
              <a:rPr lang="en-US" dirty="0" smtClean="0"/>
              <a:t>has been driven by </a:t>
            </a:r>
            <a:r>
              <a:rPr lang="en-US" dirty="0"/>
              <a:t>private </a:t>
            </a:r>
            <a:r>
              <a:rPr lang="en-US" dirty="0" smtClean="0"/>
              <a:t>forces.</a:t>
            </a:r>
          </a:p>
          <a:p>
            <a:r>
              <a:rPr lang="en-US" dirty="0" smtClean="0"/>
              <a:t>Institutions arise, </a:t>
            </a:r>
            <a:r>
              <a:rPr lang="en-US" dirty="0"/>
              <a:t>expand, shrink</a:t>
            </a:r>
            <a:r>
              <a:rPr lang="en-US" dirty="0" smtClean="0"/>
              <a:t>, </a:t>
            </a:r>
            <a:r>
              <a:rPr lang="en-US" dirty="0"/>
              <a:t>fail </a:t>
            </a:r>
            <a:r>
              <a:rPr lang="en-US" dirty="0" smtClean="0"/>
              <a:t>and change policies regularly</a:t>
            </a:r>
            <a:r>
              <a:rPr lang="en-US" dirty="0"/>
              <a:t>. </a:t>
            </a:r>
            <a:endParaRPr lang="en-US" dirty="0" smtClean="0"/>
          </a:p>
          <a:p>
            <a:r>
              <a:rPr lang="en-US" dirty="0" smtClean="0"/>
              <a:t>Just </a:t>
            </a:r>
            <a:r>
              <a:rPr lang="en-US" dirty="0"/>
              <a:t>as we can learn about an industry's production function </a:t>
            </a:r>
            <a:r>
              <a:rPr lang="en-US" dirty="0" smtClean="0"/>
              <a:t>when market forces push </a:t>
            </a:r>
            <a:r>
              <a:rPr lang="en-US" dirty="0"/>
              <a:t>firms to the production frontier, we can learn about postsecondary education production </a:t>
            </a:r>
            <a:r>
              <a:rPr lang="en-US" dirty="0" smtClean="0"/>
              <a:t>where market </a:t>
            </a:r>
            <a:r>
              <a:rPr lang="en-US" dirty="0"/>
              <a:t>forces </a:t>
            </a:r>
            <a:r>
              <a:rPr lang="en-US" dirty="0" smtClean="0"/>
              <a:t>prevail.</a:t>
            </a:r>
            <a:endParaRPr lang="en-US" dirty="0"/>
          </a:p>
        </p:txBody>
      </p:sp>
    </p:spTree>
    <p:extLst>
      <p:ext uri="{BB962C8B-B14F-4D97-AF65-F5344CB8AC3E}">
        <p14:creationId xmlns:p14="http://schemas.microsoft.com/office/powerpoint/2010/main" val="31374740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3" name="Rectangle 2"/>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28600" y="496890"/>
            <a:ext cx="8610600" cy="784224"/>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Dispersion of productivity lower for institutions</a:t>
            </a:r>
          </a:p>
          <a:p>
            <a:r>
              <a:rPr lang="en-US" dirty="0" smtClean="0">
                <a:solidFill>
                  <a:schemeClr val="bg1"/>
                </a:solidFill>
              </a:rPr>
              <a:t>whose prospective students apply to 3+ schools </a:t>
            </a:r>
          </a:p>
          <a:p>
            <a:endParaRPr lang="en-US" sz="3200" dirty="0">
              <a:solidFill>
                <a:schemeClr val="bg1"/>
              </a:solidFill>
            </a:endParaRPr>
          </a:p>
        </p:txBody>
      </p:sp>
      <p:sp>
        <p:nvSpPr>
          <p:cNvPr id="5" name="TextBox 4"/>
          <p:cNvSpPr txBox="1"/>
          <p:nvPr/>
        </p:nvSpPr>
        <p:spPr>
          <a:xfrm>
            <a:off x="1676400" y="3429000"/>
            <a:ext cx="3578480" cy="646331"/>
          </a:xfrm>
          <a:prstGeom prst="rect">
            <a:avLst/>
          </a:prstGeom>
          <a:noFill/>
          <a:ln>
            <a:solidFill>
              <a:srgbClr val="92D050"/>
            </a:solidFill>
          </a:ln>
        </p:spPr>
        <p:txBody>
          <a:bodyPr wrap="none" rtlCol="0">
            <a:spAutoFit/>
          </a:bodyPr>
          <a:lstStyle/>
          <a:p>
            <a:r>
              <a:rPr lang="en-US" dirty="0" smtClean="0"/>
              <a:t>Institutions  at which at least 75% of</a:t>
            </a:r>
          </a:p>
          <a:p>
            <a:r>
              <a:rPr lang="en-US" dirty="0"/>
              <a:t>s</a:t>
            </a:r>
            <a:r>
              <a:rPr lang="en-US" dirty="0" smtClean="0"/>
              <a:t>tudents apply to only 0 or 1 school</a:t>
            </a:r>
            <a:endParaRPr lang="en-US" dirty="0"/>
          </a:p>
        </p:txBody>
      </p:sp>
      <p:sp>
        <p:nvSpPr>
          <p:cNvPr id="6" name="TextBox 5"/>
          <p:cNvSpPr txBox="1"/>
          <p:nvPr/>
        </p:nvSpPr>
        <p:spPr>
          <a:xfrm>
            <a:off x="2408206" y="5029200"/>
            <a:ext cx="3798925" cy="646331"/>
          </a:xfrm>
          <a:prstGeom prst="rect">
            <a:avLst/>
          </a:prstGeom>
          <a:noFill/>
          <a:ln>
            <a:solidFill>
              <a:schemeClr val="accent6"/>
            </a:solidFill>
          </a:ln>
        </p:spPr>
        <p:txBody>
          <a:bodyPr wrap="none" rtlCol="0">
            <a:spAutoFit/>
          </a:bodyPr>
          <a:lstStyle/>
          <a:p>
            <a:r>
              <a:rPr lang="en-US" dirty="0" smtClean="0"/>
              <a:t>Institutions at which at least 75% of</a:t>
            </a:r>
          </a:p>
          <a:p>
            <a:r>
              <a:rPr lang="en-US" dirty="0" smtClean="0"/>
              <a:t>students apply only to the school itself</a:t>
            </a:r>
            <a:endParaRPr lang="en-US" dirty="0"/>
          </a:p>
        </p:txBody>
      </p:sp>
    </p:spTree>
    <p:extLst>
      <p:ext uri="{BB962C8B-B14F-4D97-AF65-F5344CB8AC3E}">
        <p14:creationId xmlns:p14="http://schemas.microsoft.com/office/powerpoint/2010/main" val="3799085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496890"/>
            <a:ext cx="8610600" cy="7842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A financing-based test</a:t>
            </a:r>
            <a:endParaRPr lang="en-US" sz="3200" dirty="0">
              <a:solidFill>
                <a:schemeClr val="bg1"/>
              </a:solidFill>
            </a:endParaRPr>
          </a:p>
        </p:txBody>
      </p:sp>
      <p:sp>
        <p:nvSpPr>
          <p:cNvPr id="6" name="Content Placeholder 5"/>
          <p:cNvSpPr>
            <a:spLocks noGrp="1"/>
          </p:cNvSpPr>
          <p:nvPr>
            <p:ph idx="1"/>
          </p:nvPr>
        </p:nvSpPr>
        <p:spPr/>
        <p:txBody>
          <a:bodyPr>
            <a:normAutofit/>
          </a:bodyPr>
          <a:lstStyle/>
          <a:p>
            <a:r>
              <a:rPr lang="en-US" dirty="0"/>
              <a:t>The model implies that productivity will be </a:t>
            </a:r>
            <a:r>
              <a:rPr lang="en-US" dirty="0" smtClean="0"/>
              <a:t>lower and more </a:t>
            </a:r>
            <a:r>
              <a:rPr lang="en-US" dirty="0"/>
              <a:t>dispersed </a:t>
            </a:r>
            <a:r>
              <a:rPr lang="en-US" dirty="0" smtClean="0"/>
              <a:t>among </a:t>
            </a:r>
            <a:r>
              <a:rPr lang="en-US" dirty="0"/>
              <a:t>institutions whose students depend on financing mechanisms </a:t>
            </a:r>
            <a:r>
              <a:rPr lang="en-US" dirty="0" smtClean="0"/>
              <a:t>that give institutions little incentive to be productive.</a:t>
            </a:r>
            <a:endParaRPr lang="en-US" dirty="0"/>
          </a:p>
        </p:txBody>
      </p:sp>
    </p:spTree>
    <p:extLst>
      <p:ext uri="{BB962C8B-B14F-4D97-AF65-F5344CB8AC3E}">
        <p14:creationId xmlns:p14="http://schemas.microsoft.com/office/powerpoint/2010/main" val="1934530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244476"/>
            <a:ext cx="8610600" cy="1219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rPr>
              <a:t>Financing mechanism 1:</a:t>
            </a:r>
          </a:p>
          <a:p>
            <a:r>
              <a:rPr lang="en-US" sz="3600" dirty="0" smtClean="0">
                <a:solidFill>
                  <a:schemeClr val="bg1"/>
                </a:solidFill>
              </a:rPr>
              <a:t>internal family finance</a:t>
            </a:r>
          </a:p>
        </p:txBody>
      </p:sp>
      <p:sp>
        <p:nvSpPr>
          <p:cNvPr id="6" name="Content Placeholder 5"/>
          <p:cNvSpPr>
            <a:spLocks noGrp="1"/>
          </p:cNvSpPr>
          <p:nvPr>
            <p:ph idx="1"/>
          </p:nvPr>
        </p:nvSpPr>
        <p:spPr/>
        <p:txBody>
          <a:bodyPr>
            <a:normAutofit fontScale="92500" lnSpcReduction="10000"/>
          </a:bodyPr>
          <a:lstStyle/>
          <a:p>
            <a:r>
              <a:rPr lang="en-US" dirty="0" smtClean="0"/>
              <a:t>Parents use their credit, backed by their assets, to finance child’s education.  Child implicitly or explicitly pays them back.</a:t>
            </a:r>
          </a:p>
          <a:p>
            <a:r>
              <a:rPr lang="en-US" dirty="0" smtClean="0"/>
              <a:t>Implications for productivity:</a:t>
            </a:r>
          </a:p>
          <a:p>
            <a:pPr lvl="1"/>
            <a:r>
              <a:rPr lang="en-US" dirty="0" smtClean="0"/>
              <a:t>Families have incentives to invest well and pressure institutions to be productive.</a:t>
            </a:r>
          </a:p>
          <a:p>
            <a:pPr lvl="1"/>
            <a:r>
              <a:rPr lang="en-US" dirty="0" smtClean="0"/>
              <a:t>This mechanism puts productivity pressure on institutions whose prospective students are (</a:t>
            </a:r>
            <a:r>
              <a:rPr lang="en-US" dirty="0" err="1" smtClean="0"/>
              <a:t>i</a:t>
            </a:r>
            <a:r>
              <a:rPr lang="en-US" dirty="0" smtClean="0"/>
              <a:t>) relatively well informed, (ii) from families who have significant assets and can enforce within-family contracts.</a:t>
            </a:r>
          </a:p>
        </p:txBody>
      </p:sp>
    </p:spTree>
    <p:extLst>
      <p:ext uri="{BB962C8B-B14F-4D97-AF65-F5344CB8AC3E}">
        <p14:creationId xmlns:p14="http://schemas.microsoft.com/office/powerpoint/2010/main" val="38723706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244476"/>
            <a:ext cx="86106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rPr>
              <a:t>Financing mechanism 2:</a:t>
            </a:r>
          </a:p>
          <a:p>
            <a:r>
              <a:rPr lang="en-US" sz="3600" dirty="0" smtClean="0">
                <a:solidFill>
                  <a:schemeClr val="bg1"/>
                </a:solidFill>
              </a:rPr>
              <a:t>Student loans with rational underwriting</a:t>
            </a:r>
          </a:p>
        </p:txBody>
      </p:sp>
      <p:sp>
        <p:nvSpPr>
          <p:cNvPr id="6" name="Content Placeholder 5"/>
          <p:cNvSpPr>
            <a:spLocks noGrp="1"/>
          </p:cNvSpPr>
          <p:nvPr>
            <p:ph idx="1"/>
          </p:nvPr>
        </p:nvSpPr>
        <p:spPr/>
        <p:txBody>
          <a:bodyPr>
            <a:normAutofit fontScale="85000" lnSpcReduction="20000"/>
          </a:bodyPr>
          <a:lstStyle/>
          <a:p>
            <a:r>
              <a:rPr lang="en-US" dirty="0" smtClean="0"/>
              <a:t>Students use their future earnings as implicit collateral and obtain terms commensurate with what private underwriting would give them.</a:t>
            </a:r>
          </a:p>
          <a:p>
            <a:r>
              <a:rPr lang="en-US" dirty="0" smtClean="0"/>
              <a:t>Government’s main role is enforcing repayment from future earnings.</a:t>
            </a:r>
          </a:p>
          <a:p>
            <a:r>
              <a:rPr lang="en-US" dirty="0"/>
              <a:t>Implications for productivity:</a:t>
            </a:r>
          </a:p>
          <a:p>
            <a:pPr lvl="1"/>
            <a:r>
              <a:rPr lang="en-US" dirty="0" smtClean="0"/>
              <a:t>Lenders have </a:t>
            </a:r>
            <a:r>
              <a:rPr lang="en-US" dirty="0"/>
              <a:t>incentives to </a:t>
            </a:r>
            <a:r>
              <a:rPr lang="en-US" dirty="0" smtClean="0"/>
              <a:t>underwrite rationally, thereby pressuring </a:t>
            </a:r>
            <a:r>
              <a:rPr lang="en-US" dirty="0"/>
              <a:t>institutions to </a:t>
            </a:r>
            <a:r>
              <a:rPr lang="en-US" dirty="0" smtClean="0"/>
              <a:t>be productive so that their students are offered favorable terms.</a:t>
            </a:r>
          </a:p>
          <a:p>
            <a:pPr lvl="1"/>
            <a:r>
              <a:rPr lang="en-US" dirty="0" smtClean="0"/>
              <a:t>This mechanism is not much used today because the U.S. government has eliminated most of the market for rationally underwritten student loans.</a:t>
            </a:r>
          </a:p>
        </p:txBody>
      </p:sp>
    </p:spTree>
    <p:extLst>
      <p:ext uri="{BB962C8B-B14F-4D97-AF65-F5344CB8AC3E}">
        <p14:creationId xmlns:p14="http://schemas.microsoft.com/office/powerpoint/2010/main" val="15640261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244476"/>
            <a:ext cx="86106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rPr>
              <a:t>Financing mechanism 3:</a:t>
            </a:r>
          </a:p>
          <a:p>
            <a:r>
              <a:rPr lang="en-US" sz="3600" dirty="0" smtClean="0">
                <a:solidFill>
                  <a:schemeClr val="bg1"/>
                </a:solidFill>
              </a:rPr>
              <a:t>The university as a venture capitalist</a:t>
            </a:r>
          </a:p>
        </p:txBody>
      </p:sp>
      <p:sp>
        <p:nvSpPr>
          <p:cNvPr id="6" name="Content Placeholder 5"/>
          <p:cNvSpPr>
            <a:spLocks noGrp="1"/>
          </p:cNvSpPr>
          <p:nvPr>
            <p:ph idx="1"/>
          </p:nvPr>
        </p:nvSpPr>
        <p:spPr>
          <a:xfrm>
            <a:off x="457200" y="1600200"/>
            <a:ext cx="8229600" cy="4800600"/>
          </a:xfrm>
        </p:spPr>
        <p:txBody>
          <a:bodyPr>
            <a:normAutofit fontScale="77500" lnSpcReduction="20000"/>
          </a:bodyPr>
          <a:lstStyle/>
          <a:p>
            <a:r>
              <a:rPr lang="en-US" dirty="0" smtClean="0"/>
              <a:t>Institutions use alumni gifts to subsidize current students.</a:t>
            </a:r>
          </a:p>
          <a:p>
            <a:r>
              <a:rPr lang="en-US" dirty="0" smtClean="0"/>
              <a:t>In return, the institution gets an </a:t>
            </a:r>
            <a:r>
              <a:rPr lang="en-US" b="1" dirty="0" smtClean="0"/>
              <a:t>implicit</a:t>
            </a:r>
            <a:r>
              <a:rPr lang="en-US" dirty="0" smtClean="0"/>
              <a:t> </a:t>
            </a:r>
            <a:r>
              <a:rPr lang="en-US" b="1" i="1" dirty="0" smtClean="0"/>
              <a:t>equity-like</a:t>
            </a:r>
            <a:r>
              <a:rPr lang="en-US" dirty="0" smtClean="0"/>
              <a:t> stake in their students’ future earnings</a:t>
            </a:r>
            <a:r>
              <a:rPr lang="en-US" dirty="0"/>
              <a:t> </a:t>
            </a:r>
            <a:r>
              <a:rPr lang="en-US" dirty="0" smtClean="0"/>
              <a:t>so that, through gifts, one generation of students helps to finance the next.</a:t>
            </a:r>
          </a:p>
          <a:p>
            <a:r>
              <a:rPr lang="en-US" dirty="0" smtClean="0"/>
              <a:t>This VC model only applies to and is necessary for very apt students for whom social investments are big and eliminating information asymmetries is very important.</a:t>
            </a:r>
          </a:p>
          <a:p>
            <a:r>
              <a:rPr lang="en-US" dirty="0" smtClean="0"/>
              <a:t>Implications for productivity:  The institution itself suffers if its productivity is low so this mechanism should generate pressure to be productive.  However, to sustain the mechanism, institutions may have to spend on </a:t>
            </a:r>
            <a:r>
              <a:rPr lang="en-US" dirty="0" err="1" smtClean="0"/>
              <a:t>loyality</a:t>
            </a:r>
            <a:r>
              <a:rPr lang="en-US" dirty="0" smtClean="0"/>
              <a:t>-enhancing goods (as opposed to educational resources).</a:t>
            </a:r>
          </a:p>
        </p:txBody>
      </p:sp>
    </p:spTree>
    <p:extLst>
      <p:ext uri="{BB962C8B-B14F-4D97-AF65-F5344CB8AC3E}">
        <p14:creationId xmlns:p14="http://schemas.microsoft.com/office/powerpoint/2010/main" val="313119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244476"/>
            <a:ext cx="86106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rPr>
              <a:t>Financing mechanism 4:</a:t>
            </a:r>
          </a:p>
          <a:p>
            <a:r>
              <a:rPr lang="en-US" sz="3600" dirty="0" smtClean="0">
                <a:solidFill>
                  <a:schemeClr val="bg1"/>
                </a:solidFill>
              </a:rPr>
              <a:t>Government appropriations</a:t>
            </a:r>
          </a:p>
        </p:txBody>
      </p:sp>
      <p:sp>
        <p:nvSpPr>
          <p:cNvPr id="6" name="Content Placeholder 5"/>
          <p:cNvSpPr>
            <a:spLocks noGrp="1"/>
          </p:cNvSpPr>
          <p:nvPr>
            <p:ph idx="1"/>
          </p:nvPr>
        </p:nvSpPr>
        <p:spPr>
          <a:xfrm>
            <a:off x="457200" y="1600200"/>
            <a:ext cx="8229600" cy="5105400"/>
          </a:xfrm>
        </p:spPr>
        <p:txBody>
          <a:bodyPr>
            <a:normAutofit fontScale="77500" lnSpcReduction="20000"/>
          </a:bodyPr>
          <a:lstStyle/>
          <a:p>
            <a:r>
              <a:rPr lang="en-US" dirty="0" smtClean="0"/>
              <a:t>Local and state taxpayers subsidize current students by funding appropriations that reduce tuition at institutions controlled by the government in question.</a:t>
            </a:r>
          </a:p>
          <a:p>
            <a:r>
              <a:rPr lang="en-US" dirty="0" smtClean="0"/>
              <a:t>When students graduate, they turn into taxpayers who finance the next generation.</a:t>
            </a:r>
          </a:p>
          <a:p>
            <a:r>
              <a:rPr lang="en-US" dirty="0" smtClean="0"/>
              <a:t>Implications for productivity:</a:t>
            </a:r>
          </a:p>
          <a:p>
            <a:pPr lvl="1"/>
            <a:r>
              <a:rPr lang="en-US" dirty="0" smtClean="0"/>
              <a:t>If graduates stay in the area, local and state government officials </a:t>
            </a:r>
            <a:r>
              <a:rPr lang="en-US" i="1" dirty="0" smtClean="0"/>
              <a:t>might</a:t>
            </a:r>
            <a:r>
              <a:rPr lang="en-US" dirty="0" smtClean="0"/>
              <a:t> internalize consequences and use their governance powers to force institutions to be productive.  But:  distributing patronage now may trump distant future benefits.</a:t>
            </a:r>
          </a:p>
          <a:p>
            <a:pPr lvl="1"/>
            <a:r>
              <a:rPr lang="en-US" dirty="0"/>
              <a:t>S</a:t>
            </a:r>
            <a:r>
              <a:rPr lang="en-US" dirty="0" smtClean="0"/>
              <a:t>tudents can only receive subsidies by enrolling at government-controlled institutions.  Public institutions thus have substantial market power, weakening the incentives that might flow through students choosing more productive but less subsidized institutions.</a:t>
            </a:r>
          </a:p>
        </p:txBody>
      </p:sp>
    </p:spTree>
    <p:extLst>
      <p:ext uri="{BB962C8B-B14F-4D97-AF65-F5344CB8AC3E}">
        <p14:creationId xmlns:p14="http://schemas.microsoft.com/office/powerpoint/2010/main" val="19640337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244476"/>
            <a:ext cx="86106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rPr>
              <a:t>Financing mechanism 5:</a:t>
            </a:r>
          </a:p>
          <a:p>
            <a:r>
              <a:rPr lang="en-US" sz="3600" dirty="0">
                <a:solidFill>
                  <a:schemeClr val="bg1"/>
                </a:solidFill>
              </a:rPr>
              <a:t>G</a:t>
            </a:r>
            <a:r>
              <a:rPr lang="en-US" sz="3600" dirty="0" smtClean="0">
                <a:solidFill>
                  <a:schemeClr val="bg1"/>
                </a:solidFill>
              </a:rPr>
              <a:t>rants</a:t>
            </a:r>
          </a:p>
        </p:txBody>
      </p:sp>
      <p:sp>
        <p:nvSpPr>
          <p:cNvPr id="6" name="Content Placeholder 5"/>
          <p:cNvSpPr>
            <a:spLocks noGrp="1"/>
          </p:cNvSpPr>
          <p:nvPr>
            <p:ph idx="1"/>
          </p:nvPr>
        </p:nvSpPr>
        <p:spPr>
          <a:xfrm>
            <a:off x="457200" y="1600200"/>
            <a:ext cx="8229600" cy="5029200"/>
          </a:xfrm>
        </p:spPr>
        <p:txBody>
          <a:bodyPr>
            <a:normAutofit fontScale="92500" lnSpcReduction="20000"/>
          </a:bodyPr>
          <a:lstStyle/>
          <a:p>
            <a:r>
              <a:rPr lang="en-US" dirty="0" smtClean="0"/>
              <a:t>Federal taxpayers subsidize current students by funding grants (usable at any institution).</a:t>
            </a:r>
          </a:p>
          <a:p>
            <a:r>
              <a:rPr lang="en-US" dirty="0" smtClean="0"/>
              <a:t>When students graduate, they turn into taxpayers who finance the next generation.</a:t>
            </a:r>
          </a:p>
          <a:p>
            <a:r>
              <a:rPr lang="en-US" dirty="0" smtClean="0"/>
              <a:t>Implications for productivity:</a:t>
            </a:r>
          </a:p>
          <a:p>
            <a:pPr lvl="1"/>
            <a:r>
              <a:rPr lang="en-US" dirty="0" smtClean="0"/>
              <a:t>Unless there is an institution-specific, explicit graduate tax, institutions can free-ride and have little incentive to be productive.</a:t>
            </a:r>
          </a:p>
          <a:p>
            <a:pPr lvl="1"/>
            <a:r>
              <a:rPr lang="en-US" dirty="0" smtClean="0"/>
              <a:t>On the other hand, grants--unlike appropriations--are portable among institutions.  </a:t>
            </a:r>
            <a:r>
              <a:rPr lang="en-US" dirty="0"/>
              <a:t>S</a:t>
            </a:r>
            <a:r>
              <a:rPr lang="en-US" dirty="0" smtClean="0"/>
              <a:t>tudents’ choices may generate productivity incentives if students are well-informed and elastic (less true given targeting of grants).</a:t>
            </a:r>
          </a:p>
        </p:txBody>
      </p:sp>
    </p:spTree>
    <p:extLst>
      <p:ext uri="{BB962C8B-B14F-4D97-AF65-F5344CB8AC3E}">
        <p14:creationId xmlns:p14="http://schemas.microsoft.com/office/powerpoint/2010/main" val="40530562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381000"/>
            <a:ext cx="9144000" cy="1219200"/>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Financing mechanism 6:</a:t>
            </a:r>
          </a:p>
          <a:p>
            <a:r>
              <a:rPr lang="en-US" dirty="0" smtClean="0">
                <a:solidFill>
                  <a:schemeClr val="bg1"/>
                </a:solidFill>
              </a:rPr>
              <a:t>Student loans that won’t be repaid in expectation</a:t>
            </a:r>
          </a:p>
          <a:p>
            <a:endParaRPr lang="en-US" dirty="0" smtClean="0">
              <a:solidFill>
                <a:schemeClr val="bg1"/>
              </a:solidFill>
            </a:endParaRPr>
          </a:p>
        </p:txBody>
      </p:sp>
      <p:sp>
        <p:nvSpPr>
          <p:cNvPr id="6" name="Content Placeholder 5"/>
          <p:cNvSpPr>
            <a:spLocks noGrp="1"/>
          </p:cNvSpPr>
          <p:nvPr>
            <p:ph idx="1"/>
          </p:nvPr>
        </p:nvSpPr>
        <p:spPr>
          <a:xfrm>
            <a:off x="457200" y="1600200"/>
            <a:ext cx="8229600" cy="4800600"/>
          </a:xfrm>
        </p:spPr>
        <p:txBody>
          <a:bodyPr>
            <a:normAutofit/>
          </a:bodyPr>
          <a:lstStyle/>
          <a:p>
            <a:r>
              <a:rPr lang="en-US" dirty="0" smtClean="0"/>
              <a:t>Government makes loans that private lenders would refuse to make.</a:t>
            </a:r>
          </a:p>
          <a:p>
            <a:r>
              <a:rPr lang="en-US" dirty="0" smtClean="0"/>
              <a:t>Although students “pay” tuition, in fact they and their institutions expect them to default (or only partially repay) so these loans are equivalent to grants.</a:t>
            </a:r>
          </a:p>
          <a:p>
            <a:r>
              <a:rPr lang="en-US" dirty="0" smtClean="0"/>
              <a:t>Implications for productivity:  Same as grants.</a:t>
            </a:r>
          </a:p>
        </p:txBody>
      </p:sp>
    </p:spTree>
    <p:extLst>
      <p:ext uri="{BB962C8B-B14F-4D97-AF65-F5344CB8AC3E}">
        <p14:creationId xmlns:p14="http://schemas.microsoft.com/office/powerpoint/2010/main" val="27901372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9" y="1600200"/>
            <a:ext cx="9144000" cy="5143500"/>
          </a:xfrm>
          <a:prstGeom prst="rect">
            <a:avLst/>
          </a:prstGeom>
        </p:spPr>
      </p:pic>
      <p:sp>
        <p:nvSpPr>
          <p:cNvPr id="4" name="Rectangle 3"/>
          <p:cNvSpPr/>
          <p:nvPr/>
        </p:nvSpPr>
        <p:spPr>
          <a:xfrm>
            <a:off x="0"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481014"/>
            <a:ext cx="8610600" cy="7842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Level of productivity</a:t>
            </a:r>
          </a:p>
          <a:p>
            <a:endParaRPr lang="en-US" sz="3200" dirty="0">
              <a:solidFill>
                <a:schemeClr val="bg1"/>
              </a:solidFill>
            </a:endParaRPr>
          </a:p>
        </p:txBody>
      </p:sp>
    </p:spTree>
    <p:extLst>
      <p:ext uri="{BB962C8B-B14F-4D97-AF65-F5344CB8AC3E}">
        <p14:creationId xmlns:p14="http://schemas.microsoft.com/office/powerpoint/2010/main" val="2270174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481014"/>
            <a:ext cx="8610600" cy="784224"/>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Level of productivity lower for institutions that depend almost entirely on federal grants (&amp; </a:t>
            </a:r>
            <a:r>
              <a:rPr lang="en-US" i="1" dirty="0" smtClean="0">
                <a:solidFill>
                  <a:schemeClr val="bg1"/>
                </a:solidFill>
              </a:rPr>
              <a:t>vice versa</a:t>
            </a:r>
            <a:r>
              <a:rPr lang="en-US" dirty="0" smtClean="0">
                <a:solidFill>
                  <a:schemeClr val="bg1"/>
                </a:solidFill>
              </a:rPr>
              <a:t>)</a:t>
            </a:r>
          </a:p>
          <a:p>
            <a:endParaRPr lang="en-US" sz="32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 y="1600200"/>
            <a:ext cx="9144000" cy="5143500"/>
          </a:xfrm>
          <a:prstGeom prst="rect">
            <a:avLst/>
          </a:prstGeom>
        </p:spPr>
      </p:pic>
      <p:sp>
        <p:nvSpPr>
          <p:cNvPr id="6" name="TextBox 5"/>
          <p:cNvSpPr txBox="1"/>
          <p:nvPr/>
        </p:nvSpPr>
        <p:spPr>
          <a:xfrm>
            <a:off x="3800347" y="4876800"/>
            <a:ext cx="3680816" cy="646331"/>
          </a:xfrm>
          <a:prstGeom prst="rect">
            <a:avLst/>
          </a:prstGeom>
          <a:noFill/>
          <a:ln>
            <a:solidFill>
              <a:srgbClr val="92D050"/>
            </a:solidFill>
          </a:ln>
        </p:spPr>
        <p:txBody>
          <a:bodyPr wrap="none" rtlCol="0">
            <a:spAutoFit/>
          </a:bodyPr>
          <a:lstStyle/>
          <a:p>
            <a:r>
              <a:rPr lang="en-US" dirty="0" smtClean="0"/>
              <a:t>Institutions  at which at least 80% of</a:t>
            </a:r>
          </a:p>
          <a:p>
            <a:r>
              <a:rPr lang="en-US" dirty="0" smtClean="0"/>
              <a:t>Revenue comes from federal grants</a:t>
            </a:r>
            <a:endParaRPr lang="en-US" dirty="0"/>
          </a:p>
        </p:txBody>
      </p:sp>
      <p:sp>
        <p:nvSpPr>
          <p:cNvPr id="7" name="TextBox 6"/>
          <p:cNvSpPr txBox="1"/>
          <p:nvPr/>
        </p:nvSpPr>
        <p:spPr>
          <a:xfrm>
            <a:off x="1788363" y="2286000"/>
            <a:ext cx="3797450" cy="646331"/>
          </a:xfrm>
          <a:prstGeom prst="rect">
            <a:avLst/>
          </a:prstGeom>
          <a:noFill/>
          <a:ln>
            <a:solidFill>
              <a:schemeClr val="accent6"/>
            </a:solidFill>
          </a:ln>
        </p:spPr>
        <p:txBody>
          <a:bodyPr wrap="none" rtlCol="0">
            <a:spAutoFit/>
          </a:bodyPr>
          <a:lstStyle/>
          <a:p>
            <a:r>
              <a:rPr lang="en-US" dirty="0" smtClean="0"/>
              <a:t>Institutions at which at less than </a:t>
            </a:r>
            <a:r>
              <a:rPr lang="en-US" dirty="0"/>
              <a:t>5</a:t>
            </a:r>
            <a:r>
              <a:rPr lang="en-US" dirty="0" smtClean="0"/>
              <a:t>% of</a:t>
            </a:r>
          </a:p>
          <a:p>
            <a:r>
              <a:rPr lang="en-US" dirty="0"/>
              <a:t>r</a:t>
            </a:r>
            <a:r>
              <a:rPr lang="en-US" dirty="0" smtClean="0"/>
              <a:t>evenue comes from federal grants</a:t>
            </a:r>
            <a:endParaRPr lang="en-US" dirty="0"/>
          </a:p>
        </p:txBody>
      </p:sp>
      <p:sp>
        <p:nvSpPr>
          <p:cNvPr id="8" name="Oval 7"/>
          <p:cNvSpPr/>
          <p:nvPr/>
        </p:nvSpPr>
        <p:spPr>
          <a:xfrm>
            <a:off x="1143000" y="1981201"/>
            <a:ext cx="1752600" cy="3698132"/>
          </a:xfrm>
          <a:prstGeom prst="ellipse">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0" y="3604483"/>
            <a:ext cx="4981364" cy="923330"/>
          </a:xfrm>
          <a:prstGeom prst="rect">
            <a:avLst/>
          </a:prstGeom>
          <a:noFill/>
        </p:spPr>
        <p:txBody>
          <a:bodyPr wrap="none" rtlCol="0">
            <a:spAutoFit/>
          </a:bodyPr>
          <a:lstStyle/>
          <a:p>
            <a:r>
              <a:rPr lang="en-US" dirty="0" smtClean="0"/>
              <a:t>Many institutions represented here are </a:t>
            </a:r>
            <a:r>
              <a:rPr lang="en-US" b="1" dirty="0" smtClean="0"/>
              <a:t>for-profits</a:t>
            </a:r>
          </a:p>
          <a:p>
            <a:r>
              <a:rPr lang="en-US" dirty="0"/>
              <a:t>a</a:t>
            </a:r>
            <a:r>
              <a:rPr lang="en-US" dirty="0" smtClean="0"/>
              <a:t>nd their productivity varies greatly between those</a:t>
            </a:r>
          </a:p>
          <a:p>
            <a:r>
              <a:rPr lang="en-US" dirty="0"/>
              <a:t>t</a:t>
            </a:r>
            <a:r>
              <a:rPr lang="en-US" dirty="0" smtClean="0"/>
              <a:t>hat depend on grants versus self-pay.</a:t>
            </a:r>
            <a:endParaRPr lang="en-US" dirty="0"/>
          </a:p>
        </p:txBody>
      </p:sp>
      <p:cxnSp>
        <p:nvCxnSpPr>
          <p:cNvPr id="11" name="Straight Arrow Connector 10"/>
          <p:cNvCxnSpPr/>
          <p:nvPr/>
        </p:nvCxnSpPr>
        <p:spPr>
          <a:xfrm>
            <a:off x="2286000" y="2932331"/>
            <a:ext cx="0" cy="226763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9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smtClean="0">
                <a:solidFill>
                  <a:schemeClr val="bg1"/>
                </a:solidFill>
              </a:rPr>
              <a:t>What is novel in today’s talk?</a:t>
            </a:r>
            <a:endParaRPr lang="en-US" dirty="0">
              <a:solidFill>
                <a:schemeClr val="bg1"/>
              </a:solidFill>
            </a:endParaRPr>
          </a:p>
        </p:txBody>
      </p:sp>
      <p:sp>
        <p:nvSpPr>
          <p:cNvPr id="5" name="Content Placeholder 4"/>
          <p:cNvSpPr>
            <a:spLocks noGrp="1"/>
          </p:cNvSpPr>
          <p:nvPr>
            <p:ph idx="1"/>
          </p:nvPr>
        </p:nvSpPr>
        <p:spPr>
          <a:xfrm>
            <a:off x="457200" y="1752600"/>
            <a:ext cx="8229600" cy="4953000"/>
          </a:xfrm>
        </p:spPr>
        <p:txBody>
          <a:bodyPr>
            <a:normAutofit fontScale="70000" lnSpcReduction="20000"/>
          </a:bodyPr>
          <a:lstStyle/>
          <a:p>
            <a:r>
              <a:rPr lang="en-US" dirty="0" smtClean="0"/>
              <a:t>I show direct estimates of most postsecondary </a:t>
            </a:r>
            <a:r>
              <a:rPr lang="en-US" dirty="0"/>
              <a:t>institutions' </a:t>
            </a:r>
            <a:r>
              <a:rPr lang="en-US" dirty="0" smtClean="0"/>
              <a:t>productivity that are credibly not plagued by selection bias.  This evidence is fairly unique.</a:t>
            </a:r>
          </a:p>
          <a:p>
            <a:r>
              <a:rPr lang="en-US" dirty="0"/>
              <a:t>C</a:t>
            </a:r>
            <a:r>
              <a:rPr lang="en-US" dirty="0" smtClean="0"/>
              <a:t>ombining these with evidence from previous papers, we obtain strong implications about the economics </a:t>
            </a:r>
            <a:r>
              <a:rPr lang="en-US" dirty="0"/>
              <a:t>of higher education.</a:t>
            </a:r>
          </a:p>
          <a:p>
            <a:r>
              <a:rPr lang="en-US" dirty="0" smtClean="0"/>
              <a:t>By direct </a:t>
            </a:r>
            <a:r>
              <a:rPr lang="en-US" dirty="0"/>
              <a:t>evidence, I mean evidence </a:t>
            </a:r>
            <a:r>
              <a:rPr lang="en-US" dirty="0" smtClean="0"/>
              <a:t>based </a:t>
            </a:r>
            <a:r>
              <a:rPr lang="en-US" dirty="0"/>
              <a:t>on students' earnings</a:t>
            </a:r>
            <a:r>
              <a:rPr lang="en-US" dirty="0" smtClean="0"/>
              <a:t>.</a:t>
            </a:r>
          </a:p>
          <a:p>
            <a:pPr lvl="1"/>
            <a:r>
              <a:rPr lang="en-US" dirty="0" smtClean="0"/>
              <a:t>Such evidence is what we need most for our </a:t>
            </a:r>
            <a:r>
              <a:rPr lang="en-US" dirty="0"/>
              <a:t>economic models</a:t>
            </a:r>
            <a:r>
              <a:rPr lang="en-US" dirty="0" smtClean="0"/>
              <a:t>.</a:t>
            </a:r>
          </a:p>
          <a:p>
            <a:pPr lvl="1"/>
            <a:r>
              <a:rPr lang="en-US" dirty="0" smtClean="0"/>
              <a:t>Most educated workers are probably paid in a manner that roughly corresponds to </a:t>
            </a:r>
            <a:r>
              <a:rPr lang="en-US" dirty="0"/>
              <a:t>their </a:t>
            </a:r>
            <a:r>
              <a:rPr lang="en-US" dirty="0" smtClean="0"/>
              <a:t>productivity.</a:t>
            </a:r>
          </a:p>
          <a:p>
            <a:pPr lvl="1"/>
            <a:r>
              <a:rPr lang="en-US" dirty="0"/>
              <a:t>I</a:t>
            </a:r>
            <a:r>
              <a:rPr lang="en-US" dirty="0" smtClean="0"/>
              <a:t>f equally apt students </a:t>
            </a:r>
            <a:r>
              <a:rPr lang="en-US" dirty="0"/>
              <a:t>at two postsecondary institutions experience educational resources that cost the same amount and if we see that the first institution's former students </a:t>
            </a:r>
            <a:r>
              <a:rPr lang="en-US" dirty="0" smtClean="0"/>
              <a:t>earn </a:t>
            </a:r>
            <a:r>
              <a:rPr lang="en-US" dirty="0"/>
              <a:t>more, over their lifetimes, than the other institution's, </a:t>
            </a:r>
            <a:r>
              <a:rPr lang="en-US" dirty="0" smtClean="0"/>
              <a:t>it is reasonable </a:t>
            </a:r>
            <a:r>
              <a:rPr lang="en-US" dirty="0"/>
              <a:t>to conclude that the first institution is more productive in generating skills valued by the labor market</a:t>
            </a:r>
            <a:r>
              <a:rPr lang="en-US" dirty="0" smtClean="0"/>
              <a:t>.</a:t>
            </a:r>
          </a:p>
          <a:p>
            <a:endParaRPr lang="en-US" dirty="0" smtClean="0"/>
          </a:p>
          <a:p>
            <a:pPr marL="0" indent="0">
              <a:buNone/>
            </a:pPr>
            <a:r>
              <a:rPr lang="en-US" i="1" dirty="0" smtClean="0"/>
              <a:t>Of course, there are skills valued </a:t>
            </a:r>
            <a:r>
              <a:rPr lang="en-US" i="1" dirty="0"/>
              <a:t>by society but not the labor market</a:t>
            </a:r>
            <a:r>
              <a:rPr lang="en-US" i="1" dirty="0" smtClean="0"/>
              <a:t>.</a:t>
            </a:r>
            <a:endParaRPr lang="en-US" i="1" dirty="0"/>
          </a:p>
          <a:p>
            <a:pPr marL="0" indent="0">
              <a:buNone/>
            </a:pPr>
            <a:endParaRPr lang="en-US" dirty="0"/>
          </a:p>
        </p:txBody>
      </p:sp>
    </p:spTree>
    <p:extLst>
      <p:ext uri="{BB962C8B-B14F-4D97-AF65-F5344CB8AC3E}">
        <p14:creationId xmlns:p14="http://schemas.microsoft.com/office/powerpoint/2010/main" val="38731064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496890"/>
            <a:ext cx="8610600" cy="784224"/>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Is productivity more dispersed &amp; lower among institutions whose students depend on financing that provide few incentives for productivity?</a:t>
            </a:r>
            <a:endParaRPr lang="en-US" sz="3200" dirty="0">
              <a:solidFill>
                <a:schemeClr val="bg1"/>
              </a:solidFill>
            </a:endParaRPr>
          </a:p>
        </p:txBody>
      </p:sp>
      <p:sp>
        <p:nvSpPr>
          <p:cNvPr id="6" name="Content Placeholder 5"/>
          <p:cNvSpPr>
            <a:spLocks noGrp="1"/>
          </p:cNvSpPr>
          <p:nvPr>
            <p:ph idx="1"/>
          </p:nvPr>
        </p:nvSpPr>
        <p:spPr/>
        <p:txBody>
          <a:bodyPr/>
          <a:lstStyle/>
          <a:p>
            <a:r>
              <a:rPr lang="en-US" dirty="0" smtClean="0"/>
              <a:t>Family finance</a:t>
            </a:r>
          </a:p>
          <a:p>
            <a:r>
              <a:rPr lang="en-US" dirty="0" smtClean="0"/>
              <a:t>Loans with rational underwriting</a:t>
            </a:r>
          </a:p>
          <a:p>
            <a:r>
              <a:rPr lang="en-US" dirty="0" smtClean="0"/>
              <a:t>University as a venture capitalist (alumni gifts)</a:t>
            </a:r>
          </a:p>
          <a:p>
            <a:r>
              <a:rPr lang="en-US" dirty="0" smtClean="0"/>
              <a:t>Government appropriations</a:t>
            </a:r>
          </a:p>
          <a:p>
            <a:r>
              <a:rPr lang="en-US" dirty="0" smtClean="0"/>
              <a:t>Grants</a:t>
            </a:r>
          </a:p>
          <a:p>
            <a:r>
              <a:rPr lang="en-US" dirty="0" smtClean="0"/>
              <a:t>Loans that would not be made with rational underwriting</a:t>
            </a:r>
          </a:p>
          <a:p>
            <a:endParaRPr lang="en-US" dirty="0" smtClean="0"/>
          </a:p>
        </p:txBody>
      </p:sp>
    </p:spTree>
    <p:extLst>
      <p:ext uri="{BB962C8B-B14F-4D97-AF65-F5344CB8AC3E}">
        <p14:creationId xmlns:p14="http://schemas.microsoft.com/office/powerpoint/2010/main" val="401346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381000"/>
            <a:ext cx="9067800" cy="10668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C</a:t>
            </a:r>
            <a:r>
              <a:rPr lang="en-US" dirty="0" smtClean="0">
                <a:solidFill>
                  <a:schemeClr val="bg1"/>
                </a:solidFill>
              </a:rPr>
              <a:t>oefficients on financing mechanisms from a regression that dummies out selectivity indicate that…</a:t>
            </a:r>
          </a:p>
          <a:p>
            <a:endParaRPr lang="en-US" sz="3200" dirty="0">
              <a:solidFill>
                <a:schemeClr val="bg1"/>
              </a:solidFill>
            </a:endParaRPr>
          </a:p>
        </p:txBody>
      </p:sp>
      <p:sp>
        <p:nvSpPr>
          <p:cNvPr id="10" name="Content Placeholder 9"/>
          <p:cNvSpPr>
            <a:spLocks noGrp="1"/>
          </p:cNvSpPr>
          <p:nvPr>
            <p:ph idx="1"/>
          </p:nvPr>
        </p:nvSpPr>
        <p:spPr>
          <a:xfrm>
            <a:off x="457200" y="1600200"/>
            <a:ext cx="8534400" cy="4525963"/>
          </a:xfrm>
        </p:spPr>
        <p:txBody>
          <a:bodyPr>
            <a:normAutofit lnSpcReduction="10000"/>
          </a:bodyPr>
          <a:lstStyle/>
          <a:p>
            <a:pPr marL="0" indent="0">
              <a:buNone/>
            </a:pPr>
            <a:r>
              <a:rPr lang="en-US" dirty="0" smtClean="0"/>
              <a:t>more dependence on …. is +/- for productivity</a:t>
            </a:r>
          </a:p>
          <a:p>
            <a:pPr marL="857250" lvl="1" indent="-457200">
              <a:buFont typeface="Arial" panose="020B0604020202020204" pitchFamily="34" charset="0"/>
              <a:buChar char="•"/>
            </a:pPr>
            <a:r>
              <a:rPr lang="en-US" dirty="0" smtClean="0"/>
              <a:t>Family financing ++</a:t>
            </a:r>
          </a:p>
          <a:p>
            <a:pPr marL="857250" lvl="1" indent="-457200">
              <a:buFont typeface="Arial" panose="020B0604020202020204" pitchFamily="34" charset="0"/>
              <a:buChar char="•"/>
            </a:pPr>
            <a:r>
              <a:rPr lang="en-US" dirty="0" smtClean="0"/>
              <a:t>Loans with rational underwriting ++</a:t>
            </a:r>
          </a:p>
          <a:p>
            <a:pPr marL="1257300" lvl="2" indent="-457200"/>
            <a:r>
              <a:rPr lang="en-US" sz="2000" dirty="0" smtClean="0"/>
              <a:t>Underwriting judged purely on student characteristics so this is not tautological.</a:t>
            </a:r>
          </a:p>
          <a:p>
            <a:pPr marL="857250" lvl="1" indent="-457200">
              <a:buFont typeface="Arial" panose="020B0604020202020204" pitchFamily="34" charset="0"/>
              <a:buChar char="•"/>
            </a:pPr>
            <a:r>
              <a:rPr lang="en-US" dirty="0" smtClean="0"/>
              <a:t>Alumni gifts (0=omitted category)</a:t>
            </a:r>
          </a:p>
          <a:p>
            <a:pPr marL="857250" lvl="1" indent="-457200">
              <a:buFont typeface="Arial" panose="020B0604020202020204" pitchFamily="34" charset="0"/>
              <a:buChar char="•"/>
            </a:pPr>
            <a:r>
              <a:rPr lang="en-US" dirty="0" smtClean="0"/>
              <a:t>Appropriations –</a:t>
            </a:r>
          </a:p>
          <a:p>
            <a:pPr marL="1257300" lvl="2" indent="-457200"/>
            <a:r>
              <a:rPr lang="en-US" sz="2000" dirty="0" smtClean="0"/>
              <a:t>This turns positive for very selective public institutions.</a:t>
            </a:r>
          </a:p>
          <a:p>
            <a:pPr marL="857250" lvl="1" indent="-457200">
              <a:buFont typeface="Arial" panose="020B0604020202020204" pitchFamily="34" charset="0"/>
              <a:buChar char="•"/>
            </a:pPr>
            <a:r>
              <a:rPr lang="en-US" dirty="0" smtClean="0"/>
              <a:t>Federal grants </a:t>
            </a:r>
            <a:r>
              <a:rPr lang="en-US" dirty="0"/>
              <a:t> </a:t>
            </a:r>
            <a:r>
              <a:rPr lang="en-US" dirty="0" smtClean="0"/>
              <a:t>– </a:t>
            </a:r>
            <a:r>
              <a:rPr lang="en-US" dirty="0"/>
              <a:t> </a:t>
            </a:r>
            <a:r>
              <a:rPr lang="en-US" dirty="0" smtClean="0"/>
              <a:t>–</a:t>
            </a:r>
          </a:p>
          <a:p>
            <a:pPr marL="857250" lvl="1" indent="-457200">
              <a:buFont typeface="Arial" panose="020B0604020202020204" pitchFamily="34" charset="0"/>
              <a:buChar char="•"/>
            </a:pPr>
            <a:r>
              <a:rPr lang="en-US" dirty="0" smtClean="0"/>
              <a:t>Loans with irrational underwriting </a:t>
            </a:r>
            <a:r>
              <a:rPr lang="en-US" dirty="0"/>
              <a:t> </a:t>
            </a:r>
            <a:r>
              <a:rPr lang="en-US" dirty="0" smtClean="0"/>
              <a:t>– </a:t>
            </a:r>
            <a:r>
              <a:rPr lang="en-US" dirty="0"/>
              <a:t> –</a:t>
            </a:r>
          </a:p>
        </p:txBody>
      </p:sp>
    </p:spTree>
    <p:extLst>
      <p:ext uri="{BB962C8B-B14F-4D97-AF65-F5344CB8AC3E}">
        <p14:creationId xmlns:p14="http://schemas.microsoft.com/office/powerpoint/2010/main" val="26999147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496890"/>
            <a:ext cx="8610600" cy="7842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L</a:t>
            </a:r>
            <a:r>
              <a:rPr lang="en-US" sz="3200" dirty="0" smtClean="0">
                <a:solidFill>
                  <a:schemeClr val="bg1"/>
                </a:solidFill>
              </a:rPr>
              <a:t>essons for postsecondary education</a:t>
            </a:r>
            <a:endParaRPr lang="en-US" sz="3200" dirty="0">
              <a:solidFill>
                <a:schemeClr val="bg1"/>
              </a:solidFill>
            </a:endParaRPr>
          </a:p>
        </p:txBody>
      </p:sp>
      <p:sp>
        <p:nvSpPr>
          <p:cNvPr id="6" name="Content Placeholder 5"/>
          <p:cNvSpPr>
            <a:spLocks noGrp="1"/>
          </p:cNvSpPr>
          <p:nvPr>
            <p:ph idx="1"/>
          </p:nvPr>
        </p:nvSpPr>
        <p:spPr>
          <a:xfrm>
            <a:off x="457200" y="1600200"/>
            <a:ext cx="8229600" cy="4953000"/>
          </a:xfrm>
        </p:spPr>
        <p:txBody>
          <a:bodyPr>
            <a:normAutofit fontScale="70000" lnSpcReduction="20000"/>
          </a:bodyPr>
          <a:lstStyle/>
          <a:p>
            <a:r>
              <a:rPr lang="en-US" dirty="0" smtClean="0"/>
              <a:t>Fairly apt students enrolling in a selective institution seem to be making sound investments.  Less </a:t>
            </a:r>
            <a:r>
              <a:rPr lang="en-US" dirty="0"/>
              <a:t>obvious for non-selective schools</a:t>
            </a:r>
            <a:r>
              <a:rPr lang="en-US" dirty="0" smtClean="0"/>
              <a:t>.</a:t>
            </a:r>
            <a:endParaRPr lang="en-US" dirty="0"/>
          </a:p>
          <a:p>
            <a:r>
              <a:rPr lang="en-US" dirty="0" smtClean="0"/>
              <a:t>Market </a:t>
            </a:r>
            <a:r>
              <a:rPr lang="en-US" dirty="0"/>
              <a:t>forces </a:t>
            </a:r>
            <a:r>
              <a:rPr lang="en-US" dirty="0" smtClean="0"/>
              <a:t>seem to induce </a:t>
            </a:r>
            <a:r>
              <a:rPr lang="en-US" dirty="0"/>
              <a:t>schools </a:t>
            </a:r>
            <a:r>
              <a:rPr lang="en-US" dirty="0" smtClean="0"/>
              <a:t>to </a:t>
            </a:r>
            <a:r>
              <a:rPr lang="en-US" dirty="0"/>
              <a:t>be </a:t>
            </a:r>
            <a:r>
              <a:rPr lang="en-US" dirty="0" smtClean="0"/>
              <a:t>fairly </a:t>
            </a:r>
            <a:r>
              <a:rPr lang="en-US" dirty="0"/>
              <a:t>equally productive </a:t>
            </a:r>
            <a:r>
              <a:rPr lang="en-US" dirty="0" smtClean="0"/>
              <a:t>across a range of selectivity.  </a:t>
            </a:r>
            <a:r>
              <a:rPr lang="en-US" dirty="0"/>
              <a:t>This is </a:t>
            </a:r>
            <a:r>
              <a:rPr lang="en-US" dirty="0" smtClean="0"/>
              <a:t>surprising!</a:t>
            </a:r>
          </a:p>
          <a:p>
            <a:pPr lvl="1"/>
            <a:r>
              <a:rPr lang="en-US" dirty="0" smtClean="0"/>
              <a:t>While </a:t>
            </a:r>
            <a:r>
              <a:rPr lang="en-US" dirty="0"/>
              <a:t>we would expect this if schools were ordinary </a:t>
            </a:r>
            <a:r>
              <a:rPr lang="en-US" dirty="0" smtClean="0"/>
              <a:t>investments with non-distorted prices and an </a:t>
            </a:r>
            <a:r>
              <a:rPr lang="en-US" dirty="0"/>
              <a:t>active pool of flexible, competitive, </a:t>
            </a:r>
            <a:r>
              <a:rPr lang="en-US" dirty="0" smtClean="0"/>
              <a:t>rational, informed, interchangeable </a:t>
            </a:r>
            <a:r>
              <a:rPr lang="en-US" dirty="0"/>
              <a:t>investors, it was certainly not obvious to me that </a:t>
            </a:r>
            <a:r>
              <a:rPr lang="en-US" dirty="0" smtClean="0"/>
              <a:t>postsecondary education was </a:t>
            </a:r>
            <a:r>
              <a:rPr lang="en-US" dirty="0"/>
              <a:t>sufficiently like this for this </a:t>
            </a:r>
            <a:r>
              <a:rPr lang="en-US" dirty="0" smtClean="0"/>
              <a:t>result </a:t>
            </a:r>
            <a:r>
              <a:rPr lang="en-US" dirty="0"/>
              <a:t>to be </a:t>
            </a:r>
            <a:r>
              <a:rPr lang="en-US" dirty="0" smtClean="0"/>
              <a:t>obtained.</a:t>
            </a:r>
          </a:p>
          <a:p>
            <a:pPr lvl="1"/>
            <a:r>
              <a:rPr lang="en-US" dirty="0" smtClean="0"/>
              <a:t>“Fairly </a:t>
            </a:r>
            <a:r>
              <a:rPr lang="en-US" dirty="0"/>
              <a:t>equally productive" does not mean that they are </a:t>
            </a:r>
            <a:r>
              <a:rPr lang="en-US" dirty="0" smtClean="0"/>
              <a:t>maximally productive.</a:t>
            </a:r>
            <a:endParaRPr lang="en-US" dirty="0"/>
          </a:p>
          <a:p>
            <a:r>
              <a:rPr lang="en-US" dirty="0" smtClean="0"/>
              <a:t>There are multiple explanations for the lower, dispersed productivity of non-</a:t>
            </a:r>
            <a:r>
              <a:rPr lang="en-US" dirty="0" err="1" smtClean="0"/>
              <a:t>selectives</a:t>
            </a:r>
            <a:r>
              <a:rPr lang="en-US" dirty="0" smtClean="0"/>
              <a:t>:  financing that generates weak incentives for productivity, little information </a:t>
            </a:r>
            <a:r>
              <a:rPr lang="en-US" dirty="0"/>
              <a:t>on schools, </a:t>
            </a:r>
            <a:r>
              <a:rPr lang="en-US" dirty="0" smtClean="0"/>
              <a:t>students not searching among schools</a:t>
            </a:r>
            <a:r>
              <a:rPr lang="en-US" dirty="0"/>
              <a:t>, </a:t>
            </a:r>
            <a:r>
              <a:rPr lang="en-US" dirty="0" smtClean="0"/>
              <a:t>etc.</a:t>
            </a:r>
          </a:p>
          <a:p>
            <a:pPr lvl="1"/>
            <a:r>
              <a:rPr lang="en-US" dirty="0" smtClean="0"/>
              <a:t>Students </a:t>
            </a:r>
            <a:r>
              <a:rPr lang="en-US" dirty="0"/>
              <a:t>can make big mistakes</a:t>
            </a:r>
            <a:r>
              <a:rPr lang="en-US" dirty="0" smtClean="0"/>
              <a:t>.</a:t>
            </a:r>
          </a:p>
          <a:p>
            <a:pPr lvl="1"/>
            <a:r>
              <a:rPr lang="en-US" dirty="0" smtClean="0"/>
              <a:t>Many estimates of the return to enrollment may be non-generalizable.</a:t>
            </a:r>
            <a:endParaRPr lang="en-US" dirty="0"/>
          </a:p>
        </p:txBody>
      </p:sp>
    </p:spTree>
    <p:extLst>
      <p:ext uri="{BB962C8B-B14F-4D97-AF65-F5344CB8AC3E}">
        <p14:creationId xmlns:p14="http://schemas.microsoft.com/office/powerpoint/2010/main" val="24092030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1972" y="13811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Paired Comparisons (3)</a:t>
            </a:r>
            <a:endParaRPr lang="en-US" sz="4000" dirty="0">
              <a:solidFill>
                <a:schemeClr val="bg1"/>
              </a:solidFill>
            </a:endParaRPr>
          </a:p>
        </p:txBody>
      </p:sp>
      <p:sp>
        <p:nvSpPr>
          <p:cNvPr id="4" name="Rectangle 3"/>
          <p:cNvSpPr/>
          <p:nvPr/>
        </p:nvSpPr>
        <p:spPr>
          <a:xfrm>
            <a:off x="0" y="244476"/>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496890"/>
            <a:ext cx="8610600" cy="78422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i="1" dirty="0" smtClean="0">
                <a:solidFill>
                  <a:schemeClr val="bg1"/>
                </a:solidFill>
              </a:rPr>
              <a:t>General</a:t>
            </a:r>
            <a:r>
              <a:rPr lang="en-US" sz="3200" dirty="0" smtClean="0">
                <a:solidFill>
                  <a:schemeClr val="bg1"/>
                </a:solidFill>
              </a:rPr>
              <a:t> lessons for postsecondary education</a:t>
            </a:r>
            <a:endParaRPr lang="en-US" sz="3200" dirty="0">
              <a:solidFill>
                <a:schemeClr val="bg1"/>
              </a:solidFill>
            </a:endParaRPr>
          </a:p>
        </p:txBody>
      </p:sp>
      <p:sp>
        <p:nvSpPr>
          <p:cNvPr id="6" name="Content Placeholder 5"/>
          <p:cNvSpPr>
            <a:spLocks noGrp="1"/>
          </p:cNvSpPr>
          <p:nvPr>
            <p:ph idx="1"/>
          </p:nvPr>
        </p:nvSpPr>
        <p:spPr>
          <a:xfrm>
            <a:off x="457200" y="1600200"/>
            <a:ext cx="8229600" cy="4876800"/>
          </a:xfrm>
        </p:spPr>
        <p:txBody>
          <a:bodyPr>
            <a:normAutofit fontScale="70000" lnSpcReduction="20000"/>
          </a:bodyPr>
          <a:lstStyle/>
          <a:p>
            <a:r>
              <a:rPr lang="en-US" dirty="0" smtClean="0"/>
              <a:t>Single-crossing </a:t>
            </a:r>
            <a:r>
              <a:rPr lang="en-US" dirty="0"/>
              <a:t>seems to be a powerful feature of </a:t>
            </a:r>
            <a:r>
              <a:rPr lang="en-US" dirty="0" smtClean="0"/>
              <a:t>postsecondary </a:t>
            </a:r>
            <a:r>
              <a:rPr lang="en-US" dirty="0"/>
              <a:t>education production.  </a:t>
            </a:r>
            <a:r>
              <a:rPr lang="en-US" dirty="0" smtClean="0"/>
              <a:t>The more the market is responsible for allocating resources, the more the allocation exhibits </a:t>
            </a:r>
            <a:r>
              <a:rPr lang="en-US" dirty="0"/>
              <a:t>this feature</a:t>
            </a:r>
            <a:r>
              <a:rPr lang="en-US" dirty="0" smtClean="0"/>
              <a:t>.</a:t>
            </a:r>
          </a:p>
          <a:p>
            <a:pPr lvl="1"/>
            <a:r>
              <a:rPr lang="en-US" dirty="0" smtClean="0"/>
              <a:t>This </a:t>
            </a:r>
            <a:r>
              <a:rPr lang="en-US" dirty="0"/>
              <a:t>is </a:t>
            </a:r>
            <a:r>
              <a:rPr lang="en-US" i="1" dirty="0"/>
              <a:t>not</a:t>
            </a:r>
            <a:r>
              <a:rPr lang="en-US" dirty="0"/>
              <a:t> </a:t>
            </a:r>
            <a:r>
              <a:rPr lang="en-US" dirty="0" smtClean="0"/>
              <a:t>just richer </a:t>
            </a:r>
            <a:r>
              <a:rPr lang="en-US" dirty="0"/>
              <a:t>students </a:t>
            </a:r>
            <a:r>
              <a:rPr lang="en-US" dirty="0" smtClean="0"/>
              <a:t>buying more costly education.</a:t>
            </a:r>
          </a:p>
          <a:p>
            <a:pPr lvl="1"/>
            <a:r>
              <a:rPr lang="en-US" dirty="0" smtClean="0"/>
              <a:t>Possibly does not apply to less apt students.</a:t>
            </a:r>
            <a:endParaRPr lang="en-US" dirty="0"/>
          </a:p>
          <a:p>
            <a:r>
              <a:rPr lang="en-US" dirty="0" smtClean="0"/>
              <a:t>Competition matters.  Institutions’ productivity is higher and less dispersed if students are choosing actively among multiple schools.</a:t>
            </a:r>
            <a:endParaRPr lang="en-US" dirty="0"/>
          </a:p>
          <a:p>
            <a:r>
              <a:rPr lang="en-US" dirty="0" smtClean="0"/>
              <a:t>Information </a:t>
            </a:r>
            <a:r>
              <a:rPr lang="en-US" dirty="0"/>
              <a:t>matters.  </a:t>
            </a:r>
            <a:r>
              <a:rPr lang="en-US" dirty="0" smtClean="0"/>
              <a:t>If students </a:t>
            </a:r>
            <a:r>
              <a:rPr lang="en-US" dirty="0"/>
              <a:t>are </a:t>
            </a:r>
            <a:r>
              <a:rPr lang="en-US" dirty="0" smtClean="0"/>
              <a:t>better informed, they experience higher and less dispersed productivity</a:t>
            </a:r>
            <a:r>
              <a:rPr lang="en-US" dirty="0"/>
              <a:t>.</a:t>
            </a:r>
          </a:p>
          <a:p>
            <a:r>
              <a:rPr lang="en-US" dirty="0" smtClean="0"/>
              <a:t>Different financing schemes generate different incentives for institutions to be productive.  If a scheme is such that the payer does not internalize the effects of low productivity, productivity is likely to be low.</a:t>
            </a:r>
          </a:p>
        </p:txBody>
      </p:sp>
    </p:spTree>
    <p:extLst>
      <p:ext uri="{BB962C8B-B14F-4D97-AF65-F5344CB8AC3E}">
        <p14:creationId xmlns:p14="http://schemas.microsoft.com/office/powerpoint/2010/main" val="1968384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smtClean="0">
                <a:solidFill>
                  <a:schemeClr val="bg1"/>
                </a:solidFill>
              </a:rPr>
              <a:t>Outline from here</a:t>
            </a:r>
            <a:endParaRPr lang="en-US" dirty="0">
              <a:solidFill>
                <a:schemeClr val="bg1"/>
              </a:solidFill>
            </a:endParaRPr>
          </a:p>
        </p:txBody>
      </p:sp>
      <p:sp>
        <p:nvSpPr>
          <p:cNvPr id="5" name="Content Placeholder 4"/>
          <p:cNvSpPr>
            <a:spLocks noGrp="1"/>
          </p:cNvSpPr>
          <p:nvPr>
            <p:ph idx="1"/>
          </p:nvPr>
        </p:nvSpPr>
        <p:spPr>
          <a:xfrm>
            <a:off x="457200" y="1752600"/>
            <a:ext cx="8229600" cy="4953000"/>
          </a:xfrm>
        </p:spPr>
        <p:txBody>
          <a:bodyPr>
            <a:normAutofit/>
          </a:bodyPr>
          <a:lstStyle/>
          <a:p>
            <a:r>
              <a:rPr lang="en-US" dirty="0" smtClean="0"/>
              <a:t>Institutional background</a:t>
            </a:r>
          </a:p>
          <a:p>
            <a:r>
              <a:rPr lang="en-US" dirty="0" smtClean="0"/>
              <a:t>Relevant evidence from other studies</a:t>
            </a:r>
          </a:p>
          <a:p>
            <a:r>
              <a:rPr lang="en-US" dirty="0" smtClean="0"/>
              <a:t>How I computed institutions’ productivity</a:t>
            </a:r>
          </a:p>
          <a:p>
            <a:r>
              <a:rPr lang="en-US" dirty="0" smtClean="0"/>
              <a:t>Evidence </a:t>
            </a:r>
            <a:r>
              <a:rPr lang="en-US" dirty="0"/>
              <a:t>part </a:t>
            </a:r>
            <a:r>
              <a:rPr lang="en-US" dirty="0" smtClean="0"/>
              <a:t>1.</a:t>
            </a:r>
            <a:endParaRPr lang="en-US" dirty="0"/>
          </a:p>
          <a:p>
            <a:r>
              <a:rPr lang="en-US" dirty="0" smtClean="0"/>
              <a:t>A </a:t>
            </a:r>
            <a:r>
              <a:rPr lang="en-US" dirty="0"/>
              <a:t>simple model that </a:t>
            </a:r>
            <a:r>
              <a:rPr lang="en-US" dirty="0" smtClean="0"/>
              <a:t>fits key facts</a:t>
            </a:r>
            <a:r>
              <a:rPr lang="en-US" dirty="0"/>
              <a:t>.</a:t>
            </a:r>
          </a:p>
          <a:p>
            <a:r>
              <a:rPr lang="en-US" dirty="0" smtClean="0"/>
              <a:t>Evidence part 2: testing the model further.</a:t>
            </a:r>
            <a:endParaRPr lang="en-US" dirty="0"/>
          </a:p>
          <a:p>
            <a:r>
              <a:rPr lang="en-US" dirty="0" smtClean="0"/>
              <a:t>General lessons for postsecondary education.</a:t>
            </a:r>
            <a:endParaRPr lang="en-US" dirty="0"/>
          </a:p>
          <a:p>
            <a:endParaRPr lang="en-US" dirty="0" smtClean="0"/>
          </a:p>
        </p:txBody>
      </p:sp>
    </p:spTree>
    <p:extLst>
      <p:ext uri="{BB962C8B-B14F-4D97-AF65-F5344CB8AC3E}">
        <p14:creationId xmlns:p14="http://schemas.microsoft.com/office/powerpoint/2010/main" val="3251577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smtClean="0">
                <a:solidFill>
                  <a:schemeClr val="bg1"/>
                </a:solidFill>
              </a:rPr>
              <a:t>Institutional background</a:t>
            </a:r>
            <a:endParaRPr lang="en-US" dirty="0">
              <a:solidFill>
                <a:schemeClr val="bg1"/>
              </a:solidFill>
            </a:endParaRPr>
          </a:p>
        </p:txBody>
      </p:sp>
      <p:sp>
        <p:nvSpPr>
          <p:cNvPr id="5" name="Content Placeholder 4"/>
          <p:cNvSpPr>
            <a:spLocks noGrp="1"/>
          </p:cNvSpPr>
          <p:nvPr>
            <p:ph idx="1"/>
          </p:nvPr>
        </p:nvSpPr>
        <p:spPr>
          <a:xfrm>
            <a:off x="457200" y="1600200"/>
            <a:ext cx="8229600" cy="5105400"/>
          </a:xfrm>
        </p:spPr>
        <p:txBody>
          <a:bodyPr>
            <a:normAutofit fontScale="77500" lnSpcReduction="20000"/>
          </a:bodyPr>
          <a:lstStyle/>
          <a:p>
            <a:r>
              <a:rPr lang="en-US" dirty="0" smtClean="0"/>
              <a:t>~8000 postsecondary institutions differ on admissions standards (“selectivity”), resources, curriculum, size, and governance (public, non-profit private, for-profit private).</a:t>
            </a:r>
          </a:p>
          <a:p>
            <a:r>
              <a:rPr lang="en-US" dirty="0" smtClean="0"/>
              <a:t>Institutions choose tuition, application requirements, students, faculty, curriculum, salaries, how to distribute financial aid, and how to raise money from donors (if non-profit) or investors (if for-profit).</a:t>
            </a:r>
          </a:p>
          <a:p>
            <a:pPr lvl="1"/>
            <a:r>
              <a:rPr lang="en-US" dirty="0" smtClean="0"/>
              <a:t>While public institutions are less autonomous, they are very autonomous by international standards.</a:t>
            </a:r>
          </a:p>
          <a:p>
            <a:r>
              <a:rPr lang="en-US" dirty="0" smtClean="0"/>
              <a:t>Institutions can admit students based on almost any criteria (grades, test scores, activities, character).  Selective schools admit holistically but college assessment scores are most important.</a:t>
            </a:r>
          </a:p>
          <a:p>
            <a:pPr lvl="1"/>
            <a:r>
              <a:rPr lang="en-US" dirty="0" smtClean="0"/>
              <a:t>"more selective" =  higher scores.</a:t>
            </a:r>
          </a:p>
          <a:p>
            <a:pPr lvl="1"/>
            <a:r>
              <a:rPr lang="en-US" sz="2700" dirty="0">
                <a:solidFill>
                  <a:srgbClr val="000000"/>
                </a:solidFill>
              </a:rPr>
              <a:t>I’ll convert all scores into the </a:t>
            </a:r>
            <a:r>
              <a:rPr lang="en-US" sz="2700" dirty="0" smtClean="0">
                <a:solidFill>
                  <a:srgbClr val="000000"/>
                </a:solidFill>
              </a:rPr>
              <a:t>SAT.</a:t>
            </a:r>
            <a:endParaRPr lang="en-US" dirty="0" smtClean="0"/>
          </a:p>
        </p:txBody>
      </p:sp>
    </p:spTree>
    <p:extLst>
      <p:ext uri="{BB962C8B-B14F-4D97-AF65-F5344CB8AC3E}">
        <p14:creationId xmlns:p14="http://schemas.microsoft.com/office/powerpoint/2010/main" val="4114405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 y="228600"/>
            <a:ext cx="9144000" cy="1219200"/>
          </a:xfrm>
          <a:prstGeom prst="rect">
            <a:avLst/>
          </a:prstGeom>
          <a:solidFill>
            <a:srgbClr val="308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smtClean="0">
                <a:solidFill>
                  <a:schemeClr val="bg1"/>
                </a:solidFill>
              </a:rPr>
              <a:t>Institutional background</a:t>
            </a:r>
            <a:endParaRPr lang="en-US" dirty="0">
              <a:solidFill>
                <a:schemeClr val="bg1"/>
              </a:solidFill>
            </a:endParaRPr>
          </a:p>
        </p:txBody>
      </p:sp>
      <p:sp>
        <p:nvSpPr>
          <p:cNvPr id="5" name="Content Placeholder 4"/>
          <p:cNvSpPr>
            <a:spLocks noGrp="1"/>
          </p:cNvSpPr>
          <p:nvPr>
            <p:ph idx="1"/>
          </p:nvPr>
        </p:nvSpPr>
        <p:spPr>
          <a:xfrm>
            <a:off x="440028" y="1600200"/>
            <a:ext cx="8229600" cy="4953000"/>
          </a:xfrm>
        </p:spPr>
        <p:txBody>
          <a:bodyPr>
            <a:normAutofit fontScale="85000" lnSpcReduction="10000"/>
          </a:bodyPr>
          <a:lstStyle/>
          <a:p>
            <a:r>
              <a:rPr lang="en-US" dirty="0" smtClean="0"/>
              <a:t>Net </a:t>
            </a:r>
            <a:r>
              <a:rPr lang="en-US" dirty="0"/>
              <a:t>tuition ≠ </a:t>
            </a:r>
            <a:r>
              <a:rPr lang="en-US" dirty="0" smtClean="0"/>
              <a:t>list tuition ≠ spending on education</a:t>
            </a:r>
          </a:p>
          <a:p>
            <a:pPr lvl="1"/>
            <a:r>
              <a:rPr lang="en-US" dirty="0" smtClean="0"/>
              <a:t>Most strikingly, the most </a:t>
            </a:r>
            <a:r>
              <a:rPr lang="en-US" dirty="0"/>
              <a:t>selective schools have </a:t>
            </a:r>
            <a:r>
              <a:rPr lang="en-US" dirty="0" smtClean="0"/>
              <a:t>high list tuition but are </a:t>
            </a:r>
            <a:r>
              <a:rPr lang="en-US" i="1" dirty="0" smtClean="0"/>
              <a:t>free</a:t>
            </a:r>
            <a:r>
              <a:rPr lang="en-US" dirty="0" smtClean="0"/>
              <a:t> </a:t>
            </a:r>
            <a:r>
              <a:rPr lang="en-US" dirty="0"/>
              <a:t>for low-income students.  They </a:t>
            </a:r>
            <a:r>
              <a:rPr lang="en-US" dirty="0" smtClean="0"/>
              <a:t>use alumni gifts to </a:t>
            </a:r>
            <a:r>
              <a:rPr lang="en-US" dirty="0"/>
              <a:t>subsidize tuition for </a:t>
            </a:r>
            <a:r>
              <a:rPr lang="en-US" i="1" dirty="0"/>
              <a:t>all</a:t>
            </a:r>
            <a:r>
              <a:rPr lang="en-US" dirty="0"/>
              <a:t> students.</a:t>
            </a:r>
          </a:p>
          <a:p>
            <a:r>
              <a:rPr lang="en-US" dirty="0" smtClean="0"/>
              <a:t>The difference in per-student educational resources between highest and lowest spending institutions is roughly 10x.</a:t>
            </a:r>
          </a:p>
          <a:p>
            <a:r>
              <a:rPr lang="en-US" dirty="0" smtClean="0"/>
              <a:t>Federal </a:t>
            </a:r>
            <a:r>
              <a:rPr lang="en-US" dirty="0"/>
              <a:t>intervention is </a:t>
            </a:r>
            <a:r>
              <a:rPr lang="en-US" dirty="0" smtClean="0"/>
              <a:t>mainly in student loans and grants </a:t>
            </a:r>
            <a:r>
              <a:rPr lang="en-US" dirty="0"/>
              <a:t>for low-income </a:t>
            </a:r>
            <a:r>
              <a:rPr lang="en-US" dirty="0" smtClean="0"/>
              <a:t>students and military veterans.</a:t>
            </a:r>
          </a:p>
          <a:p>
            <a:r>
              <a:rPr lang="en-US" dirty="0" smtClean="0"/>
              <a:t>Think of U.S. postsecondary education as a market with many distortions, not a centrally controlled sector.</a:t>
            </a:r>
            <a:endParaRPr lang="en-US" dirty="0"/>
          </a:p>
        </p:txBody>
      </p:sp>
    </p:spTree>
    <p:extLst>
      <p:ext uri="{BB962C8B-B14F-4D97-AF65-F5344CB8AC3E}">
        <p14:creationId xmlns:p14="http://schemas.microsoft.com/office/powerpoint/2010/main" val="2060722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3825</Words>
  <Application>Microsoft Office PowerPoint</Application>
  <PresentationFormat>On-screen Show (4:3)</PresentationFormat>
  <Paragraphs>316</Paragraphs>
  <Slides>63</Slides>
  <Notes>0</Notes>
  <HiddenSlides>2</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The Productivity of U.S. Postsecondary Institutions:  Implications for Markets and Policies</vt:lpstr>
      <vt:lpstr>Why does the productivity of postsecondary institutions matter?</vt:lpstr>
      <vt:lpstr>Why else does the productivity of postsecondary institutions matter?</vt:lpstr>
      <vt:lpstr>Why else does the productivity of postsecondary institutions matter?</vt:lpstr>
      <vt:lpstr>Only interested in general lessons about education production?</vt:lpstr>
      <vt:lpstr>What is novel in today’s talk?</vt:lpstr>
      <vt:lpstr>Outline from here</vt:lpstr>
      <vt:lpstr>Institutional background</vt:lpstr>
      <vt:lpstr>Institutional background</vt:lpstr>
      <vt:lpstr>Key evidence from previous work</vt:lpstr>
      <vt:lpstr>From autarky to geographic integration</vt:lpstr>
      <vt:lpstr>PowerPoint Presentation</vt:lpstr>
      <vt:lpstr>Sorting of students to educational resources circa 1967</vt:lpstr>
      <vt:lpstr>PowerPoint Presentation</vt:lpstr>
      <vt:lpstr>Sorting of students to educational resources circa 2013</vt:lpstr>
      <vt:lpstr>PowerPoint Presentation</vt:lpstr>
      <vt:lpstr>Increasing tuition subsidies, especially for high aptitude students</vt:lpstr>
      <vt:lpstr>Increasing tuition subsidies, especially for high aptitude students</vt:lpstr>
      <vt:lpstr>Falling correlation between parents’ income and educational resources</vt:lpstr>
      <vt:lpstr>Computing Institutions’ Productivity</vt:lpstr>
      <vt:lpstr>The method from 1000 feet</vt:lpstr>
      <vt:lpstr>More on the vertical experiments</vt:lpstr>
      <vt:lpstr>More on the horizontal experiments</vt:lpstr>
      <vt:lpstr>Why Combine the Results of the Head-to-Head Experiments?</vt:lpstr>
      <vt:lpstr>Summary of the method</vt:lpstr>
      <vt:lpstr>I apply this method to admin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2016-05-02T10:39:14Z</dcterms:created>
  <dcterms:modified xsi:type="dcterms:W3CDTF">2016-05-07T18:41:24Z</dcterms:modified>
</cp:coreProperties>
</file>