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2.xml" ContentType="application/vnd.openxmlformats-officedocument.theme+xml"/>
  <Override PartName="/ppt/theme/themeOverride3.xml" ContentType="application/vnd.openxmlformats-officedocument.themeOverrid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5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7441" r:id="rId1"/>
    <p:sldMasterId id="2147497461" r:id="rId2"/>
    <p:sldMasterId id="2147497473" r:id="rId3"/>
    <p:sldMasterId id="2147497485" r:id="rId4"/>
    <p:sldMasterId id="2147497513" r:id="rId5"/>
    <p:sldMasterId id="2147497741" r:id="rId6"/>
    <p:sldMasterId id="2147497789" r:id="rId7"/>
    <p:sldMasterId id="2147497825" r:id="rId8"/>
    <p:sldMasterId id="2147497837" r:id="rId9"/>
    <p:sldMasterId id="2147497849" r:id="rId10"/>
    <p:sldMasterId id="2147497861" r:id="rId11"/>
    <p:sldMasterId id="2147497873" r:id="rId12"/>
    <p:sldMasterId id="2147497885" r:id="rId13"/>
    <p:sldMasterId id="2147497897" r:id="rId14"/>
    <p:sldMasterId id="2147497909" r:id="rId15"/>
    <p:sldMasterId id="2147497921" r:id="rId16"/>
    <p:sldMasterId id="2147497933" r:id="rId17"/>
  </p:sldMasterIdLst>
  <p:notesMasterIdLst>
    <p:notesMasterId r:id="rId62"/>
  </p:notesMasterIdLst>
  <p:handoutMasterIdLst>
    <p:handoutMasterId r:id="rId63"/>
  </p:handoutMasterIdLst>
  <p:sldIdLst>
    <p:sldId id="1901" r:id="rId18"/>
    <p:sldId id="1714" r:id="rId19"/>
    <p:sldId id="1715" r:id="rId20"/>
    <p:sldId id="1716" r:id="rId21"/>
    <p:sldId id="1681" r:id="rId22"/>
    <p:sldId id="1791" r:id="rId23"/>
    <p:sldId id="1898" r:id="rId24"/>
    <p:sldId id="1899" r:id="rId25"/>
    <p:sldId id="1847" r:id="rId26"/>
    <p:sldId id="1835" r:id="rId27"/>
    <p:sldId id="1836" r:id="rId28"/>
    <p:sldId id="1849" r:id="rId29"/>
    <p:sldId id="1906" r:id="rId30"/>
    <p:sldId id="1905" r:id="rId31"/>
    <p:sldId id="1851" r:id="rId32"/>
    <p:sldId id="1852" r:id="rId33"/>
    <p:sldId id="1853" r:id="rId34"/>
    <p:sldId id="1857" r:id="rId35"/>
    <p:sldId id="1910" r:id="rId36"/>
    <p:sldId id="1911" r:id="rId37"/>
    <p:sldId id="1909" r:id="rId38"/>
    <p:sldId id="1826" r:id="rId39"/>
    <p:sldId id="1915" r:id="rId40"/>
    <p:sldId id="1916" r:id="rId41"/>
    <p:sldId id="1917" r:id="rId42"/>
    <p:sldId id="1918" r:id="rId43"/>
    <p:sldId id="1876" r:id="rId44"/>
    <p:sldId id="1877" r:id="rId45"/>
    <p:sldId id="1912" r:id="rId46"/>
    <p:sldId id="1902" r:id="rId47"/>
    <p:sldId id="1903" r:id="rId48"/>
    <p:sldId id="1904" r:id="rId49"/>
    <p:sldId id="1859" r:id="rId50"/>
    <p:sldId id="1920" r:id="rId51"/>
    <p:sldId id="1866" r:id="rId52"/>
    <p:sldId id="1891" r:id="rId53"/>
    <p:sldId id="1893" r:id="rId54"/>
    <p:sldId id="1894" r:id="rId55"/>
    <p:sldId id="1895" r:id="rId56"/>
    <p:sldId id="1871" r:id="rId57"/>
    <p:sldId id="1897" r:id="rId58"/>
    <p:sldId id="1872" r:id="rId59"/>
    <p:sldId id="1919" r:id="rId60"/>
    <p:sldId id="1875" r:id="rId6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476F"/>
    <a:srgbClr val="C00000"/>
    <a:srgbClr val="1F497D"/>
    <a:srgbClr val="90353B"/>
    <a:srgbClr val="6CA62C"/>
    <a:srgbClr val="006600"/>
    <a:srgbClr val="F0F7FA"/>
    <a:srgbClr val="EDF6F9"/>
    <a:srgbClr val="E5F2F7"/>
    <a:srgbClr val="F3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85731" autoAdjust="0"/>
  </p:normalViewPr>
  <p:slideViewPr>
    <p:cSldViewPr>
      <p:cViewPr varScale="1">
        <p:scale>
          <a:sx n="64" d="100"/>
          <a:sy n="64" d="100"/>
        </p:scale>
        <p:origin x="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4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7862519-F60B-45CB-9A87-78CA7E34BA54}" type="slidenum">
              <a:rPr lang="en-US">
                <a:latin typeface="cmss10"/>
                <a:cs typeface="CMU Bright" panose="02000603000000000000" pitchFamily="2" charset="0"/>
              </a:rPr>
              <a:pPr>
                <a:defRPr/>
              </a:pPr>
              <a:t>‹#›</a:t>
            </a:fld>
            <a:endParaRPr lang="en-US" dirty="0">
              <a:latin typeface="cmss1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3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2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Chalkboard"/>
                <a:ea typeface="ＭＳ Ｐゴシック" pitchFamily="34" charset="-128"/>
                <a:cs typeface="CMU Bright" panose="02000603000000000000" pitchFamily="2" charset="0"/>
              </a:defRPr>
            </a:lvl1pPr>
          </a:lstStyle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 smtClean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932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3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95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95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95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90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95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4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89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3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1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1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1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6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9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89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33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93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25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Fig4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Top 5%: </a:t>
            </a:r>
            <a:r>
              <a:rPr lang="en-US" dirty="0" smtClean="0"/>
              <a:t>4.99 Inventors per Thousand</a:t>
            </a:r>
            <a:endParaRPr lang="en-GB" dirty="0" smtClean="0"/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Below</a:t>
            </a:r>
            <a:r>
              <a:rPr lang="en-GB" baseline="0" dirty="0" smtClean="0"/>
              <a:t> p80: </a:t>
            </a:r>
            <a:r>
              <a:rPr lang="en-US" dirty="0" smtClean="0"/>
              <a:t>0.41 Inventors per Thousand</a:t>
            </a:r>
            <a:endParaRPr lang="en-GB" baseline="0" dirty="0" smtClean="0"/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aseline="0" dirty="0" smtClean="0"/>
              <a:t>Below Median: </a:t>
            </a:r>
            <a:r>
              <a:rPr lang="en-US" dirty="0" smtClean="0"/>
              <a:t>0.34 Inventors per Thousand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78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583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Fig7</a:t>
            </a:r>
          </a:p>
          <a:p>
            <a:endParaRPr lang="en-US" dirty="0" smtClean="0"/>
          </a:p>
          <a:p>
            <a:r>
              <a:rPr lang="en-US" dirty="0" smtClean="0"/>
              <a:t>Top 5%, Income</a:t>
            </a:r>
            <a:r>
              <a:rPr lang="en-US" baseline="0" dirty="0" smtClean="0"/>
              <a:t> Above p80: 6.76 Inventors per Thousand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Top 5%, Income</a:t>
            </a:r>
            <a:r>
              <a:rPr lang="en-US" baseline="0" dirty="0" smtClean="0"/>
              <a:t> Below p80: 3.08 Inventors per Thousand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58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731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4144964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8" tIns="48308" rIns="96618" bIns="48308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6623AD2F-6C88-4EE8-8864-D569AE8800B7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41</a:t>
            </a:fld>
            <a:endParaRPr lang="en-US" sz="1100" dirty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Pulse or digital communications (375)</a:t>
            </a:r>
            <a:endParaRPr lang="en-US" sz="13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Demodulators (329)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Modulators (332)</a:t>
            </a:r>
            <a:endParaRPr lang="en-US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1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9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FF85E-DD82-4E65-A202-9B146ECCBCF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FF85E-DD82-4E65-A202-9B146ECCBCF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2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FF85E-DD82-4E65-A202-9B146ECCBCF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2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0B58-2045-4EC1-BECD-31DF6B15A9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9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550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877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065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438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945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086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609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5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300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4448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291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33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193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3853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6173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965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609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48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218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844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348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5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299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843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463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50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746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892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99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988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676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543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04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625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495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788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145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636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065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089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527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162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0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45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660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652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818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157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45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725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551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09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44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1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93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132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512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02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164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575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165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26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185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850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8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9361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99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390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237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264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566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92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655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483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200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9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602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62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5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84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92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97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70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63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623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6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6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5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862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8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677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75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5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95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9713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326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14" y="1143028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1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5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4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972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76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3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7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103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702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0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0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699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6511F-D183-4E86-9105-B82E37BBDA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2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1588D-B5BF-437B-8B85-A51B714CAF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86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7672B-578F-43E7-9695-CD86C8E99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78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B9B69-C801-45E9-9BD2-D5CB1EA22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450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5D49D-6323-42F9-AD87-741834730F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38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F8F7-2D7C-4B91-8572-0B4BC57E6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76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2590E-D54A-49B1-8607-E45D426F88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10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A4DBA-A27E-44AA-AA25-F155BC071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05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F99A-0F74-4296-B19D-32C7FB38AD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082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995A9-EB7C-4796-8663-DE7AB60DA0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7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89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16BB5-DECF-44BB-AB0B-A400AE0460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573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45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73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728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55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60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759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66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54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8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84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35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104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441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26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788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088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19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4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00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01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64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999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6511F-D183-4E86-9105-B82E37BBDA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2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1588D-B5BF-437B-8B85-A51B714CAF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97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7672B-578F-43E7-9695-CD86C8E99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461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B9B69-C801-45E9-9BD2-D5CB1EA22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7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5D49D-6323-42F9-AD87-741834730F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84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F8F7-2D7C-4B91-8572-0B4BC57E6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792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2590E-D54A-49B1-8607-E45D426F88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906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A4DBA-A27E-44AA-AA25-F155BC071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507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F99A-0F74-4296-B19D-32C7FB38AD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84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995A9-EB7C-4796-8663-DE7AB60DA0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234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16BB5-DECF-44BB-AB0B-A400AE0460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021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070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469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759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38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52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2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051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43" r:id="rId1"/>
    <p:sldLayoutId id="214749744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288CEB-8128-4ABC-A5D8-40D3E39FB3C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28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50" r:id="rId1"/>
    <p:sldLayoutId id="2147497851" r:id="rId2"/>
    <p:sldLayoutId id="2147497852" r:id="rId3"/>
    <p:sldLayoutId id="2147497853" r:id="rId4"/>
    <p:sldLayoutId id="2147497854" r:id="rId5"/>
    <p:sldLayoutId id="2147497855" r:id="rId6"/>
    <p:sldLayoutId id="2147497856" r:id="rId7"/>
    <p:sldLayoutId id="2147497857" r:id="rId8"/>
    <p:sldLayoutId id="2147497858" r:id="rId9"/>
    <p:sldLayoutId id="2147497859" r:id="rId10"/>
    <p:sldLayoutId id="2147497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22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62" r:id="rId1"/>
    <p:sldLayoutId id="2147497863" r:id="rId2"/>
    <p:sldLayoutId id="2147497864" r:id="rId3"/>
    <p:sldLayoutId id="2147497865" r:id="rId4"/>
    <p:sldLayoutId id="2147497866" r:id="rId5"/>
    <p:sldLayoutId id="2147497867" r:id="rId6"/>
    <p:sldLayoutId id="2147497868" r:id="rId7"/>
    <p:sldLayoutId id="2147497869" r:id="rId8"/>
    <p:sldLayoutId id="2147497870" r:id="rId9"/>
    <p:sldLayoutId id="2147497871" r:id="rId10"/>
    <p:sldLayoutId id="21474978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Symbol" pitchFamily="18" charset="2"/>
              <a:ea typeface="ＭＳ Ｐゴシック" pitchFamily="34" charset="-128"/>
              <a:cs typeface="Arial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3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74" r:id="rId1"/>
    <p:sldLayoutId id="2147497875" r:id="rId2"/>
    <p:sldLayoutId id="2147497876" r:id="rId3"/>
    <p:sldLayoutId id="2147497877" r:id="rId4"/>
    <p:sldLayoutId id="2147497878" r:id="rId5"/>
    <p:sldLayoutId id="2147497879" r:id="rId6"/>
    <p:sldLayoutId id="2147497880" r:id="rId7"/>
    <p:sldLayoutId id="2147497881" r:id="rId8"/>
    <p:sldLayoutId id="2147497882" r:id="rId9"/>
    <p:sldLayoutId id="2147497883" r:id="rId10"/>
    <p:sldLayoutId id="21474978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35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86" r:id="rId1"/>
    <p:sldLayoutId id="2147497887" r:id="rId2"/>
    <p:sldLayoutId id="2147497888" r:id="rId3"/>
    <p:sldLayoutId id="2147497889" r:id="rId4"/>
    <p:sldLayoutId id="2147497890" r:id="rId5"/>
    <p:sldLayoutId id="2147497891" r:id="rId6"/>
    <p:sldLayoutId id="2147497892" r:id="rId7"/>
    <p:sldLayoutId id="2147497893" r:id="rId8"/>
    <p:sldLayoutId id="2147497894" r:id="rId9"/>
    <p:sldLayoutId id="2147497895" r:id="rId10"/>
    <p:sldLayoutId id="21474978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0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98" r:id="rId1"/>
    <p:sldLayoutId id="2147497899" r:id="rId2"/>
    <p:sldLayoutId id="2147497900" r:id="rId3"/>
    <p:sldLayoutId id="2147497901" r:id="rId4"/>
    <p:sldLayoutId id="2147497902" r:id="rId5"/>
    <p:sldLayoutId id="2147497903" r:id="rId6"/>
    <p:sldLayoutId id="2147497904" r:id="rId7"/>
    <p:sldLayoutId id="2147497905" r:id="rId8"/>
    <p:sldLayoutId id="2147497906" r:id="rId9"/>
    <p:sldLayoutId id="2147497907" r:id="rId10"/>
    <p:sldLayoutId id="21474979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10" r:id="rId1"/>
    <p:sldLayoutId id="2147497911" r:id="rId2"/>
    <p:sldLayoutId id="2147497912" r:id="rId3"/>
    <p:sldLayoutId id="2147497913" r:id="rId4"/>
    <p:sldLayoutId id="2147497914" r:id="rId5"/>
    <p:sldLayoutId id="2147497915" r:id="rId6"/>
    <p:sldLayoutId id="2147497916" r:id="rId7"/>
    <p:sldLayoutId id="2147497917" r:id="rId8"/>
    <p:sldLayoutId id="2147497918" r:id="rId9"/>
    <p:sldLayoutId id="2147497919" r:id="rId10"/>
    <p:sldLayoutId id="21474979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915A6A-F1F9-4AB6-8E3D-4B35A8B56A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F575FF-50AD-4EB0-AA97-52D5DE33A5A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34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22" r:id="rId1"/>
    <p:sldLayoutId id="2147497923" r:id="rId2"/>
    <p:sldLayoutId id="2147497924" r:id="rId3"/>
    <p:sldLayoutId id="2147497925" r:id="rId4"/>
    <p:sldLayoutId id="2147497926" r:id="rId5"/>
    <p:sldLayoutId id="2147497927" r:id="rId6"/>
    <p:sldLayoutId id="2147497928" r:id="rId7"/>
    <p:sldLayoutId id="2147497929" r:id="rId8"/>
    <p:sldLayoutId id="2147497930" r:id="rId9"/>
    <p:sldLayoutId id="2147497931" r:id="rId10"/>
    <p:sldLayoutId id="21474979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2312B6-55A8-4CB9-AC05-AD31719AE35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099491-28A5-4DE0-9188-C23E499F8D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29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34" r:id="rId1"/>
    <p:sldLayoutId id="2147497935" r:id="rId2"/>
    <p:sldLayoutId id="2147497936" r:id="rId3"/>
    <p:sldLayoutId id="2147497937" r:id="rId4"/>
    <p:sldLayoutId id="2147497938" r:id="rId5"/>
    <p:sldLayoutId id="2147497939" r:id="rId6"/>
    <p:sldLayoutId id="2147497940" r:id="rId7"/>
    <p:sldLayoutId id="2147497941" r:id="rId8"/>
    <p:sldLayoutId id="2147497942" r:id="rId9"/>
    <p:sldLayoutId id="2147497943" r:id="rId10"/>
    <p:sldLayoutId id="21474979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95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62" r:id="rId1"/>
    <p:sldLayoutId id="2147497463" r:id="rId2"/>
    <p:sldLayoutId id="2147497464" r:id="rId3"/>
    <p:sldLayoutId id="2147497465" r:id="rId4"/>
    <p:sldLayoutId id="2147497466" r:id="rId5"/>
    <p:sldLayoutId id="2147497467" r:id="rId6"/>
    <p:sldLayoutId id="2147497468" r:id="rId7"/>
    <p:sldLayoutId id="2147497469" r:id="rId8"/>
    <p:sldLayoutId id="2147497470" r:id="rId9"/>
    <p:sldLayoutId id="2147497471" r:id="rId10"/>
    <p:sldLayoutId id="21474974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58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74" r:id="rId1"/>
    <p:sldLayoutId id="2147497475" r:id="rId2"/>
    <p:sldLayoutId id="2147497476" r:id="rId3"/>
    <p:sldLayoutId id="2147497477" r:id="rId4"/>
    <p:sldLayoutId id="2147497478" r:id="rId5"/>
    <p:sldLayoutId id="2147497479" r:id="rId6"/>
    <p:sldLayoutId id="2147497480" r:id="rId7"/>
    <p:sldLayoutId id="2147497481" r:id="rId8"/>
    <p:sldLayoutId id="2147497482" r:id="rId9"/>
    <p:sldLayoutId id="2147497483" r:id="rId10"/>
    <p:sldLayoutId id="21474974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46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86" r:id="rId1"/>
    <p:sldLayoutId id="2147497487" r:id="rId2"/>
    <p:sldLayoutId id="2147497488" r:id="rId3"/>
    <p:sldLayoutId id="2147497489" r:id="rId4"/>
    <p:sldLayoutId id="2147497490" r:id="rId5"/>
    <p:sldLayoutId id="2147497491" r:id="rId6"/>
    <p:sldLayoutId id="2147497492" r:id="rId7"/>
    <p:sldLayoutId id="2147497493" r:id="rId8"/>
    <p:sldLayoutId id="2147497494" r:id="rId9"/>
    <p:sldLayoutId id="2147497495" r:id="rId10"/>
    <p:sldLayoutId id="21474974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451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514" r:id="rId1"/>
    <p:sldLayoutId id="2147497515" r:id="rId2"/>
    <p:sldLayoutId id="214749751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07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42" r:id="rId1"/>
    <p:sldLayoutId id="2147497743" r:id="rId2"/>
    <p:sldLayoutId id="2147497744" r:id="rId3"/>
    <p:sldLayoutId id="2147497745" r:id="rId4"/>
    <p:sldLayoutId id="2147497746" r:id="rId5"/>
    <p:sldLayoutId id="2147497747" r:id="rId6"/>
    <p:sldLayoutId id="2147497748" r:id="rId7"/>
    <p:sldLayoutId id="2147497749" r:id="rId8"/>
    <p:sldLayoutId id="2147497750" r:id="rId9"/>
    <p:sldLayoutId id="2147497751" r:id="rId10"/>
    <p:sldLayoutId id="2147497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288CEB-8128-4ABC-A5D8-40D3E39FB3C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91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90" r:id="rId1"/>
    <p:sldLayoutId id="2147497791" r:id="rId2"/>
    <p:sldLayoutId id="2147497792" r:id="rId3"/>
    <p:sldLayoutId id="2147497793" r:id="rId4"/>
    <p:sldLayoutId id="2147497794" r:id="rId5"/>
    <p:sldLayoutId id="2147497795" r:id="rId6"/>
    <p:sldLayoutId id="2147497796" r:id="rId7"/>
    <p:sldLayoutId id="2147497797" r:id="rId8"/>
    <p:sldLayoutId id="2147497798" r:id="rId9"/>
    <p:sldLayoutId id="2147497799" r:id="rId10"/>
    <p:sldLayoutId id="2147497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757EAF4-0DF4-1B46-A0F7-4907A171C3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9CA31AE-4E79-CF4B-95AC-96E5009963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22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26" r:id="rId1"/>
    <p:sldLayoutId id="2147497827" r:id="rId2"/>
    <p:sldLayoutId id="2147497828" r:id="rId3"/>
    <p:sldLayoutId id="2147497829" r:id="rId4"/>
    <p:sldLayoutId id="2147497830" r:id="rId5"/>
    <p:sldLayoutId id="2147497831" r:id="rId6"/>
    <p:sldLayoutId id="2147497832" r:id="rId7"/>
    <p:sldLayoutId id="2147497833" r:id="rId8"/>
    <p:sldLayoutId id="2147497834" r:id="rId9"/>
    <p:sldLayoutId id="2147497835" r:id="rId10"/>
    <p:sldLayoutId id="21474978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1B02C6-EF6E-459F-9D11-4BFB41A6AB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5/6/2016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EF89E94-192A-405A-90CA-9B270F9C4B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75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38" r:id="rId1"/>
    <p:sldLayoutId id="2147497839" r:id="rId2"/>
    <p:sldLayoutId id="2147497840" r:id="rId3"/>
    <p:sldLayoutId id="2147497841" r:id="rId4"/>
    <p:sldLayoutId id="2147497842" r:id="rId5"/>
    <p:sldLayoutId id="2147497843" r:id="rId6"/>
    <p:sldLayoutId id="2147497844" r:id="rId7"/>
    <p:sldLayoutId id="2147497845" r:id="rId8"/>
    <p:sldLayoutId id="2147497846" r:id="rId9"/>
    <p:sldLayoutId id="2147497847" r:id="rId10"/>
    <p:sldLayoutId id="21474978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14400" y="2895600"/>
            <a:ext cx="70866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Raj Chetty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Based on joint work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with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Nathaniel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Hendren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, Emmanuel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Saez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, Patrick Kline,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Lawrence Katz,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 Alex Bell, Xavier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Jaravel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Neviana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Petkova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, and John van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Reenen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71600"/>
            <a:ext cx="9144000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Neighborhoods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Effects and Intergenerational Mobility</a:t>
            </a:r>
            <a:b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</a:b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in the United States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6248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opinions expressed in this paper are those of the authors alone and do not necessarily reflect the views of the Internal Revenue Service or the U.S. Treasury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Department.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2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Why Does Intergenerational Mobility Vary Across Places?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very different explanations for variation in children’s outcomes across areas: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Selection: different people live in different places</a:t>
            </a:r>
          </a:p>
          <a:p>
            <a:pPr marL="857250" lvl="1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effects: places have a </a:t>
            </a:r>
            <a:r>
              <a:rPr lang="en-US" sz="2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on upward mobility for a given person</a:t>
            </a:r>
          </a:p>
          <a:p>
            <a:pPr marL="857250" lvl="1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1F497D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Longstanding debate in sociology and economics about these competing hypotheses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/>
              </a:rPr>
              <a:t>[e.g., Wilson </a:t>
            </a:r>
            <a:r>
              <a:rPr lang="en-US" sz="16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/>
              </a:rPr>
              <a:t>1987, Massey and Denton 1993, Cutler and </a:t>
            </a:r>
            <a:r>
              <a:rPr lang="en-US" sz="16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/>
              </a:rPr>
              <a:t>Glaeser</a:t>
            </a:r>
            <a:r>
              <a:rPr lang="en-US" sz="16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/>
              </a:rPr>
              <a:t> 1997</a:t>
            </a:r>
            <a:r>
              <a:rPr lang="en-US" sz="1600" kern="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/>
              </a:rPr>
              <a:t>, Katz et al. 2001, </a:t>
            </a:r>
            <a:r>
              <a:rPr lang="en-US" sz="16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/>
              </a:rPr>
              <a:t>Altonji</a:t>
            </a:r>
            <a:r>
              <a:rPr lang="en-US" sz="16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/>
              </a:rPr>
              <a:t> and Mansfield 2014]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Identifying Causal Effects of Place Using Movers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identify causal effects of neighborhoods by studying 5 million families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move across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in tax data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idea: exploit variation in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of child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family moves to identify causal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 mover’s income rank at age 26 on expected rank of </a:t>
            </a:r>
            <a:r>
              <a:rPr lang="en-US" sz="2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residents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destination: 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parent decile by origin by birth cohort fixed effects so identification comes from variation in destinations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3297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</a:t>
            </a:r>
            <a:r>
              <a:rPr lang="en-US" sz="1600" i="1" dirty="0" err="1" smtClean="0">
                <a:solidFill>
                  <a:prstClr val="black"/>
                </a:solidFill>
              </a:rPr>
              <a:t>Chetty</a:t>
            </a:r>
            <a:r>
              <a:rPr lang="en-US" sz="1600" i="1" dirty="0" smtClean="0">
                <a:solidFill>
                  <a:prstClr val="black"/>
                </a:solidFill>
              </a:rPr>
              <a:t> and </a:t>
            </a:r>
            <a:r>
              <a:rPr lang="en-US" sz="1600" i="1" dirty="0" err="1" smtClean="0">
                <a:solidFill>
                  <a:prstClr val="black"/>
                </a:solidFill>
              </a:rPr>
              <a:t>Hendren</a:t>
            </a:r>
            <a:r>
              <a:rPr lang="en-US" sz="1600" i="1" dirty="0" smtClean="0">
                <a:solidFill>
                  <a:prstClr val="black"/>
                </a:solidFill>
              </a:rPr>
              <a:t> 2015</a:t>
            </a:r>
            <a:endParaRPr lang="en-US" sz="1600" i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753146"/>
            <a:ext cx="4572000" cy="4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-28895" y="-1744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  <a:latin typeface="Arial"/>
                <a:cs typeface="Arial"/>
              </a:rPr>
              <a:t>Movers’ Outcomes vs. Predicted Outcomes Based on Residents in Destination</a:t>
            </a:r>
            <a:endParaRPr lang="en-US" sz="1800" b="1" dirty="0">
              <a:solidFill>
                <a:srgbClr val="1E2D53"/>
              </a:solidFill>
              <a:latin typeface="Arial"/>
              <a:cs typeface="Arial"/>
            </a:endParaRPr>
          </a:p>
          <a:p>
            <a:pPr algn="ctr"/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Children Age </a:t>
            </a:r>
            <a:r>
              <a:rPr lang="en-US" sz="1800" dirty="0">
                <a:solidFill>
                  <a:srgbClr val="1E2D53"/>
                </a:solidFill>
                <a:latin typeface="Arial"/>
                <a:cs typeface="Arial"/>
              </a:rPr>
              <a:t>13 at Time of </a:t>
            </a:r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Move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64" name="Group 65"/>
          <p:cNvGrpSpPr>
            <a:grpSpLocks noChangeAspect="1"/>
          </p:cNvGrpSpPr>
          <p:nvPr/>
        </p:nvGrpSpPr>
        <p:grpSpPr bwMode="auto">
          <a:xfrm>
            <a:off x="493713" y="336550"/>
            <a:ext cx="8445500" cy="5986463"/>
            <a:chOff x="311" y="212"/>
            <a:chExt cx="5320" cy="3771"/>
          </a:xfrm>
        </p:grpSpPr>
        <p:sp>
          <p:nvSpPr>
            <p:cNvPr id="65" name="Line 69"/>
            <p:cNvSpPr>
              <a:spLocks noChangeShapeType="1"/>
            </p:cNvSpPr>
            <p:nvPr/>
          </p:nvSpPr>
          <p:spPr bwMode="auto">
            <a:xfrm>
              <a:off x="569" y="3595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>
              <a:off x="569" y="2837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7" name="Line 71"/>
            <p:cNvSpPr>
              <a:spLocks noChangeShapeType="1"/>
            </p:cNvSpPr>
            <p:nvPr/>
          </p:nvSpPr>
          <p:spPr bwMode="auto">
            <a:xfrm>
              <a:off x="569" y="207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Line 72"/>
            <p:cNvSpPr>
              <a:spLocks noChangeShapeType="1"/>
            </p:cNvSpPr>
            <p:nvPr/>
          </p:nvSpPr>
          <p:spPr bwMode="auto">
            <a:xfrm>
              <a:off x="569" y="1319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Line 73"/>
            <p:cNvSpPr>
              <a:spLocks noChangeShapeType="1"/>
            </p:cNvSpPr>
            <p:nvPr/>
          </p:nvSpPr>
          <p:spPr bwMode="auto">
            <a:xfrm>
              <a:off x="569" y="561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0" name="Oval 74"/>
            <p:cNvSpPr>
              <a:spLocks noChangeArrowheads="1"/>
            </p:cNvSpPr>
            <p:nvPr/>
          </p:nvSpPr>
          <p:spPr bwMode="auto">
            <a:xfrm>
              <a:off x="963" y="33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1" name="Oval 75"/>
            <p:cNvSpPr>
              <a:spLocks noChangeArrowheads="1"/>
            </p:cNvSpPr>
            <p:nvPr/>
          </p:nvSpPr>
          <p:spPr bwMode="auto">
            <a:xfrm>
              <a:off x="1588" y="30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2" name="Oval 76"/>
            <p:cNvSpPr>
              <a:spLocks noChangeArrowheads="1"/>
            </p:cNvSpPr>
            <p:nvPr/>
          </p:nvSpPr>
          <p:spPr bwMode="auto">
            <a:xfrm>
              <a:off x="1903" y="2946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3" name="Oval 77"/>
            <p:cNvSpPr>
              <a:spLocks noChangeArrowheads="1"/>
            </p:cNvSpPr>
            <p:nvPr/>
          </p:nvSpPr>
          <p:spPr bwMode="auto">
            <a:xfrm>
              <a:off x="2147" y="258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4" name="Oval 78"/>
            <p:cNvSpPr>
              <a:spLocks noChangeArrowheads="1"/>
            </p:cNvSpPr>
            <p:nvPr/>
          </p:nvSpPr>
          <p:spPr bwMode="auto">
            <a:xfrm>
              <a:off x="2339" y="25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5" name="Oval 79"/>
            <p:cNvSpPr>
              <a:spLocks noChangeArrowheads="1"/>
            </p:cNvSpPr>
            <p:nvPr/>
          </p:nvSpPr>
          <p:spPr bwMode="auto">
            <a:xfrm>
              <a:off x="2499" y="242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Oval 80"/>
            <p:cNvSpPr>
              <a:spLocks noChangeArrowheads="1"/>
            </p:cNvSpPr>
            <p:nvPr/>
          </p:nvSpPr>
          <p:spPr bwMode="auto">
            <a:xfrm>
              <a:off x="2646" y="201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7" name="Oval 81"/>
            <p:cNvSpPr>
              <a:spLocks noChangeArrowheads="1"/>
            </p:cNvSpPr>
            <p:nvPr/>
          </p:nvSpPr>
          <p:spPr bwMode="auto">
            <a:xfrm>
              <a:off x="2775" y="22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8" name="Oval 82"/>
            <p:cNvSpPr>
              <a:spLocks noChangeArrowheads="1"/>
            </p:cNvSpPr>
            <p:nvPr/>
          </p:nvSpPr>
          <p:spPr bwMode="auto">
            <a:xfrm>
              <a:off x="2894" y="22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9" name="Oval 83"/>
            <p:cNvSpPr>
              <a:spLocks noChangeArrowheads="1"/>
            </p:cNvSpPr>
            <p:nvPr/>
          </p:nvSpPr>
          <p:spPr bwMode="auto">
            <a:xfrm>
              <a:off x="3013" y="205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0" name="Oval 84"/>
            <p:cNvSpPr>
              <a:spLocks noChangeArrowheads="1"/>
            </p:cNvSpPr>
            <p:nvPr/>
          </p:nvSpPr>
          <p:spPr bwMode="auto">
            <a:xfrm>
              <a:off x="3100" y="156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1" name="Oval 85"/>
            <p:cNvSpPr>
              <a:spLocks noChangeArrowheads="1"/>
            </p:cNvSpPr>
            <p:nvPr/>
          </p:nvSpPr>
          <p:spPr bwMode="auto">
            <a:xfrm>
              <a:off x="3208" y="18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2" name="Oval 86"/>
            <p:cNvSpPr>
              <a:spLocks noChangeArrowheads="1"/>
            </p:cNvSpPr>
            <p:nvPr/>
          </p:nvSpPr>
          <p:spPr bwMode="auto">
            <a:xfrm>
              <a:off x="3330" y="17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3" name="Oval 87"/>
            <p:cNvSpPr>
              <a:spLocks noChangeArrowheads="1"/>
            </p:cNvSpPr>
            <p:nvPr/>
          </p:nvSpPr>
          <p:spPr bwMode="auto">
            <a:xfrm>
              <a:off x="3459" y="1525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4" name="Oval 88"/>
            <p:cNvSpPr>
              <a:spLocks noChangeArrowheads="1"/>
            </p:cNvSpPr>
            <p:nvPr/>
          </p:nvSpPr>
          <p:spPr bwMode="auto">
            <a:xfrm>
              <a:off x="3599" y="188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5" name="Oval 89"/>
            <p:cNvSpPr>
              <a:spLocks noChangeArrowheads="1"/>
            </p:cNvSpPr>
            <p:nvPr/>
          </p:nvSpPr>
          <p:spPr bwMode="auto">
            <a:xfrm>
              <a:off x="3760" y="16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6" name="Oval 90"/>
            <p:cNvSpPr>
              <a:spLocks noChangeArrowheads="1"/>
            </p:cNvSpPr>
            <p:nvPr/>
          </p:nvSpPr>
          <p:spPr bwMode="auto">
            <a:xfrm>
              <a:off x="3945" y="13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7" name="Oval 91"/>
            <p:cNvSpPr>
              <a:spLocks noChangeArrowheads="1"/>
            </p:cNvSpPr>
            <p:nvPr/>
          </p:nvSpPr>
          <p:spPr bwMode="auto">
            <a:xfrm>
              <a:off x="4172" y="1532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8" name="Oval 92"/>
            <p:cNvSpPr>
              <a:spLocks noChangeArrowheads="1"/>
            </p:cNvSpPr>
            <p:nvPr/>
          </p:nvSpPr>
          <p:spPr bwMode="auto">
            <a:xfrm>
              <a:off x="4507" y="14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9" name="Oval 93"/>
            <p:cNvSpPr>
              <a:spLocks noChangeArrowheads="1"/>
            </p:cNvSpPr>
            <p:nvPr/>
          </p:nvSpPr>
          <p:spPr bwMode="auto">
            <a:xfrm>
              <a:off x="5299" y="8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0" name="Freeform 94"/>
            <p:cNvSpPr>
              <a:spLocks/>
            </p:cNvSpPr>
            <p:nvPr/>
          </p:nvSpPr>
          <p:spPr bwMode="auto">
            <a:xfrm>
              <a:off x="995" y="735"/>
              <a:ext cx="4336" cy="2595"/>
            </a:xfrm>
            <a:custGeom>
              <a:avLst/>
              <a:gdLst>
                <a:gd name="T0" fmla="*/ 0 w 1242"/>
                <a:gd name="T1" fmla="*/ 743 h 743"/>
                <a:gd name="T2" fmla="*/ 621 w 1242"/>
                <a:gd name="T3" fmla="*/ 372 h 743"/>
                <a:gd name="T4" fmla="*/ 1242 w 1242"/>
                <a:gd name="T5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2" h="743">
                  <a:moveTo>
                    <a:pt x="0" y="743"/>
                  </a:moveTo>
                  <a:lnTo>
                    <a:pt x="621" y="372"/>
                  </a:lnTo>
                  <a:lnTo>
                    <a:pt x="1242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1" name="Line 95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2" name="Line 96"/>
            <p:cNvSpPr>
              <a:spLocks noChangeShapeType="1"/>
            </p:cNvSpPr>
            <p:nvPr/>
          </p:nvSpPr>
          <p:spPr bwMode="auto">
            <a:xfrm flipH="1">
              <a:off x="510" y="359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3" name="Rectangle 97"/>
            <p:cNvSpPr>
              <a:spLocks noChangeArrowheads="1"/>
            </p:cNvSpPr>
            <p:nvPr/>
          </p:nvSpPr>
          <p:spPr bwMode="auto">
            <a:xfrm rot="16200000">
              <a:off x="315" y="3452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-4</a:t>
              </a:r>
            </a:p>
          </p:txBody>
        </p:sp>
        <p:sp>
          <p:nvSpPr>
            <p:cNvPr id="94" name="Line 98"/>
            <p:cNvSpPr>
              <a:spLocks noChangeShapeType="1"/>
            </p:cNvSpPr>
            <p:nvPr/>
          </p:nvSpPr>
          <p:spPr bwMode="auto">
            <a:xfrm flipH="1">
              <a:off x="510" y="2837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5" name="Rectangle 99"/>
            <p:cNvSpPr>
              <a:spLocks noChangeArrowheads="1"/>
            </p:cNvSpPr>
            <p:nvPr/>
          </p:nvSpPr>
          <p:spPr bwMode="auto">
            <a:xfrm rot="16200000">
              <a:off x="315" y="2694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-2</a:t>
              </a:r>
            </a:p>
          </p:txBody>
        </p:sp>
        <p:sp>
          <p:nvSpPr>
            <p:cNvPr id="96" name="Line 100"/>
            <p:cNvSpPr>
              <a:spLocks noChangeShapeType="1"/>
            </p:cNvSpPr>
            <p:nvPr/>
          </p:nvSpPr>
          <p:spPr bwMode="auto">
            <a:xfrm flipH="1">
              <a:off x="510" y="207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" name="Rectangle 101"/>
            <p:cNvSpPr>
              <a:spLocks noChangeArrowheads="1"/>
            </p:cNvSpPr>
            <p:nvPr/>
          </p:nvSpPr>
          <p:spPr bwMode="auto">
            <a:xfrm rot="16200000">
              <a:off x="341" y="1935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</a:t>
              </a:r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 flipH="1">
              <a:off x="510" y="1319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9" name="Rectangle 103"/>
            <p:cNvSpPr>
              <a:spLocks noChangeArrowheads="1"/>
            </p:cNvSpPr>
            <p:nvPr/>
          </p:nvSpPr>
          <p:spPr bwMode="auto">
            <a:xfrm rot="16200000">
              <a:off x="341" y="1177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</a:t>
              </a:r>
            </a:p>
          </p:txBody>
        </p:sp>
        <p:sp>
          <p:nvSpPr>
            <p:cNvPr id="100" name="Line 104"/>
            <p:cNvSpPr>
              <a:spLocks noChangeShapeType="1"/>
            </p:cNvSpPr>
            <p:nvPr/>
          </p:nvSpPr>
          <p:spPr bwMode="auto">
            <a:xfrm flipH="1">
              <a:off x="510" y="56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1" name="Rectangle 105"/>
            <p:cNvSpPr>
              <a:spLocks noChangeArrowheads="1"/>
            </p:cNvSpPr>
            <p:nvPr/>
          </p:nvSpPr>
          <p:spPr bwMode="auto">
            <a:xfrm rot="16200000">
              <a:off x="341" y="418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4</a:t>
              </a:r>
            </a:p>
          </p:txBody>
        </p:sp>
        <p:sp>
          <p:nvSpPr>
            <p:cNvPr id="102" name="Line 107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3" name="Line 108"/>
            <p:cNvSpPr>
              <a:spLocks noChangeShapeType="1"/>
            </p:cNvSpPr>
            <p:nvPr/>
          </p:nvSpPr>
          <p:spPr bwMode="auto">
            <a:xfrm>
              <a:off x="6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4" name="Rectangle 109"/>
            <p:cNvSpPr>
              <a:spLocks noChangeArrowheads="1"/>
            </p:cNvSpPr>
            <p:nvPr/>
          </p:nvSpPr>
          <p:spPr bwMode="auto">
            <a:xfrm>
              <a:off x="597" y="3773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-6</a:t>
              </a:r>
            </a:p>
          </p:txBody>
        </p:sp>
        <p:sp>
          <p:nvSpPr>
            <p:cNvPr id="105" name="Line 110"/>
            <p:cNvSpPr>
              <a:spLocks noChangeShapeType="1"/>
            </p:cNvSpPr>
            <p:nvPr/>
          </p:nvSpPr>
          <p:spPr bwMode="auto">
            <a:xfrm>
              <a:off x="147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6" name="Rectangle 111"/>
            <p:cNvSpPr>
              <a:spLocks noChangeArrowheads="1"/>
            </p:cNvSpPr>
            <p:nvPr/>
          </p:nvSpPr>
          <p:spPr bwMode="auto">
            <a:xfrm>
              <a:off x="1407" y="3773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-4</a:t>
              </a:r>
            </a:p>
          </p:txBody>
        </p:sp>
        <p:sp>
          <p:nvSpPr>
            <p:cNvPr id="107" name="Line 112"/>
            <p:cNvSpPr>
              <a:spLocks noChangeShapeType="1"/>
            </p:cNvSpPr>
            <p:nvPr/>
          </p:nvSpPr>
          <p:spPr bwMode="auto">
            <a:xfrm>
              <a:off x="228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8" name="Rectangle 113"/>
            <p:cNvSpPr>
              <a:spLocks noChangeArrowheads="1"/>
            </p:cNvSpPr>
            <p:nvPr/>
          </p:nvSpPr>
          <p:spPr bwMode="auto">
            <a:xfrm>
              <a:off x="2217" y="3773"/>
              <a:ext cx="2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-2</a:t>
              </a:r>
            </a:p>
          </p:txBody>
        </p:sp>
        <p:sp>
          <p:nvSpPr>
            <p:cNvPr id="109" name="Line 114"/>
            <p:cNvSpPr>
              <a:spLocks noChangeShapeType="1"/>
            </p:cNvSpPr>
            <p:nvPr/>
          </p:nvSpPr>
          <p:spPr bwMode="auto">
            <a:xfrm>
              <a:off x="308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0" name="Rectangle 115"/>
            <p:cNvSpPr>
              <a:spLocks noChangeArrowheads="1"/>
            </p:cNvSpPr>
            <p:nvPr/>
          </p:nvSpPr>
          <p:spPr bwMode="auto">
            <a:xfrm>
              <a:off x="3051" y="377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</a:t>
              </a:r>
            </a:p>
          </p:txBody>
        </p:sp>
        <p:sp>
          <p:nvSpPr>
            <p:cNvPr id="111" name="Line 116"/>
            <p:cNvSpPr>
              <a:spLocks noChangeShapeType="1"/>
            </p:cNvSpPr>
            <p:nvPr/>
          </p:nvSpPr>
          <p:spPr bwMode="auto">
            <a:xfrm>
              <a:off x="389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2" name="Rectangle 117"/>
            <p:cNvSpPr>
              <a:spLocks noChangeArrowheads="1"/>
            </p:cNvSpPr>
            <p:nvPr/>
          </p:nvSpPr>
          <p:spPr bwMode="auto">
            <a:xfrm>
              <a:off x="3861" y="377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</a:t>
              </a:r>
            </a:p>
          </p:txBody>
        </p:sp>
        <p:sp>
          <p:nvSpPr>
            <p:cNvPr id="113" name="Line 118"/>
            <p:cNvSpPr>
              <a:spLocks noChangeShapeType="1"/>
            </p:cNvSpPr>
            <p:nvPr/>
          </p:nvSpPr>
          <p:spPr bwMode="auto">
            <a:xfrm>
              <a:off x="470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4" name="Rectangle 119"/>
            <p:cNvSpPr>
              <a:spLocks noChangeArrowheads="1"/>
            </p:cNvSpPr>
            <p:nvPr/>
          </p:nvSpPr>
          <p:spPr bwMode="auto">
            <a:xfrm>
              <a:off x="4671" y="377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4</a:t>
              </a:r>
            </a:p>
          </p:txBody>
        </p:sp>
        <p:sp>
          <p:nvSpPr>
            <p:cNvPr id="115" name="Line 120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6" name="Rectangle 121"/>
            <p:cNvSpPr>
              <a:spLocks noChangeArrowheads="1"/>
            </p:cNvSpPr>
            <p:nvPr/>
          </p:nvSpPr>
          <p:spPr bwMode="auto">
            <a:xfrm>
              <a:off x="5481" y="377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6</a:t>
              </a:r>
            </a:p>
          </p:txBody>
        </p:sp>
        <p:sp>
          <p:nvSpPr>
            <p:cNvPr id="117" name="Rectangle 123"/>
            <p:cNvSpPr>
              <a:spLocks noChangeArrowheads="1"/>
            </p:cNvSpPr>
            <p:nvPr/>
          </p:nvSpPr>
          <p:spPr bwMode="auto">
            <a:xfrm>
              <a:off x="3062" y="212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  <a:cs typeface="Arial"/>
                </a:rPr>
                <a:t> </a:t>
              </a:r>
              <a:endParaRPr lang="en-US" altLang="en-US" sz="1800" smtClea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18" name="Rectangle 106"/>
          <p:cNvSpPr>
            <a:spLocks noChangeArrowheads="1"/>
          </p:cNvSpPr>
          <p:nvPr/>
        </p:nvSpPr>
        <p:spPr bwMode="auto">
          <a:xfrm rot="16200000">
            <a:off x="-2732087" y="3209925"/>
            <a:ext cx="610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Mean (Residual) Child Rank in National Income Distribution</a:t>
            </a:r>
          </a:p>
        </p:txBody>
      </p:sp>
      <p:sp>
        <p:nvSpPr>
          <p:cNvPr id="119" name="Rectangle 122"/>
          <p:cNvSpPr>
            <a:spLocks noChangeArrowheads="1"/>
          </p:cNvSpPr>
          <p:nvPr/>
        </p:nvSpPr>
        <p:spPr bwMode="auto">
          <a:xfrm>
            <a:off x="876301" y="6296025"/>
            <a:ext cx="80295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800" dirty="0" smtClean="0">
                <a:solidFill>
                  <a:srgbClr val="000000"/>
                </a:solidFill>
              </a:rPr>
              <a:t>Predicted Diff. in Child Rank Based on Permanent Residents in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Dest</a:t>
            </a:r>
            <a:r>
              <a:rPr lang="en-US" altLang="en-US" sz="1800" dirty="0" smtClean="0">
                <a:solidFill>
                  <a:srgbClr val="000000"/>
                </a:solidFill>
              </a:rPr>
              <a:t>. vs. Orig.</a:t>
            </a:r>
          </a:p>
          <a:p>
            <a:pPr algn="ctr"/>
            <a:r>
              <a:rPr lang="en-US" altLang="en-US" sz="1800" dirty="0" smtClean="0">
                <a:solidFill>
                  <a:srgbClr val="000000"/>
                </a:solidFill>
              </a:rPr>
              <a:t>at Same Parent Income Percentile</a:t>
            </a:r>
          </a:p>
        </p:txBody>
      </p:sp>
      <p:sp>
        <p:nvSpPr>
          <p:cNvPr id="120" name="Rectangle 34"/>
          <p:cNvSpPr>
            <a:spLocks noChangeArrowheads="1"/>
          </p:cNvSpPr>
          <p:nvPr/>
        </p:nvSpPr>
        <p:spPr bwMode="auto">
          <a:xfrm>
            <a:off x="7391574" y="3663950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Slope: 0.628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7859445" y="389786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(0.048)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1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92126" y="336551"/>
            <a:ext cx="8513763" cy="5986463"/>
            <a:chOff x="310" y="212"/>
            <a:chExt cx="5363" cy="3771"/>
          </a:xfrm>
        </p:grpSpPr>
        <p:sp>
          <p:nvSpPr>
            <p:cNvPr id="93" name="Line 8"/>
            <p:cNvSpPr>
              <a:spLocks noChangeShapeType="1"/>
            </p:cNvSpPr>
            <p:nvPr/>
          </p:nvSpPr>
          <p:spPr bwMode="auto">
            <a:xfrm>
              <a:off x="569" y="316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4" name="Line 9"/>
            <p:cNvSpPr>
              <a:spLocks noChangeShapeType="1"/>
            </p:cNvSpPr>
            <p:nvPr/>
          </p:nvSpPr>
          <p:spPr bwMode="auto">
            <a:xfrm>
              <a:off x="569" y="2390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569" y="1612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569" y="833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 flipV="1">
              <a:off x="4015" y="3602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 flipV="1">
              <a:off x="4015" y="347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/>
          </p:nvSpPr>
          <p:spPr bwMode="auto">
            <a:xfrm flipV="1">
              <a:off x="4015" y="3351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0" name="Line 15"/>
            <p:cNvSpPr>
              <a:spLocks noChangeShapeType="1"/>
            </p:cNvSpPr>
            <p:nvPr/>
          </p:nvSpPr>
          <p:spPr bwMode="auto">
            <a:xfrm flipV="1">
              <a:off x="4015" y="3225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 flipV="1">
              <a:off x="4015" y="3099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 flipV="1">
              <a:off x="4015" y="2974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3" name="Line 18"/>
            <p:cNvSpPr>
              <a:spLocks noChangeShapeType="1"/>
            </p:cNvSpPr>
            <p:nvPr/>
          </p:nvSpPr>
          <p:spPr bwMode="auto">
            <a:xfrm flipV="1">
              <a:off x="4015" y="2851"/>
              <a:ext cx="0" cy="81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 flipV="1">
              <a:off x="4015" y="2726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 flipV="1">
              <a:off x="4015" y="260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 flipV="1">
              <a:off x="4015" y="247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 flipV="1">
              <a:off x="4015" y="2349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 flipV="1">
              <a:off x="4015" y="2223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 flipV="1">
              <a:off x="4015" y="2097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 flipV="1">
              <a:off x="4015" y="1971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1" name="Line 26"/>
            <p:cNvSpPr>
              <a:spLocks noChangeShapeType="1"/>
            </p:cNvSpPr>
            <p:nvPr/>
          </p:nvSpPr>
          <p:spPr bwMode="auto">
            <a:xfrm flipV="1">
              <a:off x="4015" y="184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 flipV="1">
              <a:off x="4015" y="172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3" name="Line 28"/>
            <p:cNvSpPr>
              <a:spLocks noChangeShapeType="1"/>
            </p:cNvSpPr>
            <p:nvPr/>
          </p:nvSpPr>
          <p:spPr bwMode="auto">
            <a:xfrm flipV="1">
              <a:off x="4015" y="159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4" name="Line 29"/>
            <p:cNvSpPr>
              <a:spLocks noChangeShapeType="1"/>
            </p:cNvSpPr>
            <p:nvPr/>
          </p:nvSpPr>
          <p:spPr bwMode="auto">
            <a:xfrm flipV="1">
              <a:off x="4015" y="1469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V="1">
              <a:off x="4015" y="1343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4015" y="1217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 flipV="1">
              <a:off x="4015" y="1092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 flipV="1">
              <a:off x="4015" y="96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 flipV="1">
              <a:off x="4015" y="84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 flipV="1">
              <a:off x="4015" y="71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 flipV="1">
              <a:off x="4015" y="589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 flipV="1">
              <a:off x="4015" y="470"/>
              <a:ext cx="0" cy="77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3" name="Oval 38"/>
            <p:cNvSpPr>
              <a:spLocks noChangeArrowheads="1"/>
            </p:cNvSpPr>
            <p:nvPr/>
          </p:nvSpPr>
          <p:spPr bwMode="auto">
            <a:xfrm>
              <a:off x="628" y="9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4" name="Oval 39"/>
            <p:cNvSpPr>
              <a:spLocks noChangeArrowheads="1"/>
            </p:cNvSpPr>
            <p:nvPr/>
          </p:nvSpPr>
          <p:spPr bwMode="auto">
            <a:xfrm>
              <a:off x="859" y="112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5" name="Oval 40"/>
            <p:cNvSpPr>
              <a:spLocks noChangeArrowheads="1"/>
            </p:cNvSpPr>
            <p:nvPr/>
          </p:nvSpPr>
          <p:spPr bwMode="auto">
            <a:xfrm>
              <a:off x="1093" y="90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6" name="Oval 41"/>
            <p:cNvSpPr>
              <a:spLocks noChangeArrowheads="1"/>
            </p:cNvSpPr>
            <p:nvPr/>
          </p:nvSpPr>
          <p:spPr bwMode="auto">
            <a:xfrm>
              <a:off x="1323" y="10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7" name="Oval 42"/>
            <p:cNvSpPr>
              <a:spLocks noChangeArrowheads="1"/>
            </p:cNvSpPr>
            <p:nvPr/>
          </p:nvSpPr>
          <p:spPr bwMode="auto">
            <a:xfrm>
              <a:off x="1553" y="13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8" name="Oval 43"/>
            <p:cNvSpPr>
              <a:spLocks noChangeArrowheads="1"/>
            </p:cNvSpPr>
            <p:nvPr/>
          </p:nvSpPr>
          <p:spPr bwMode="auto">
            <a:xfrm>
              <a:off x="1784" y="15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9" name="Oval 44"/>
            <p:cNvSpPr>
              <a:spLocks noChangeArrowheads="1"/>
            </p:cNvSpPr>
            <p:nvPr/>
          </p:nvSpPr>
          <p:spPr bwMode="auto">
            <a:xfrm>
              <a:off x="2018" y="142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0" name="Oval 45"/>
            <p:cNvSpPr>
              <a:spLocks noChangeArrowheads="1"/>
            </p:cNvSpPr>
            <p:nvPr/>
          </p:nvSpPr>
          <p:spPr bwMode="auto">
            <a:xfrm>
              <a:off x="2248" y="18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1" name="Oval 46"/>
            <p:cNvSpPr>
              <a:spLocks noChangeArrowheads="1"/>
            </p:cNvSpPr>
            <p:nvPr/>
          </p:nvSpPr>
          <p:spPr bwMode="auto">
            <a:xfrm>
              <a:off x="2479" y="1916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2" name="Oval 47"/>
            <p:cNvSpPr>
              <a:spLocks noChangeArrowheads="1"/>
            </p:cNvSpPr>
            <p:nvPr/>
          </p:nvSpPr>
          <p:spPr bwMode="auto">
            <a:xfrm>
              <a:off x="2709" y="20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3" name="Oval 48"/>
            <p:cNvSpPr>
              <a:spLocks noChangeArrowheads="1"/>
            </p:cNvSpPr>
            <p:nvPr/>
          </p:nvSpPr>
          <p:spPr bwMode="auto">
            <a:xfrm>
              <a:off x="2943" y="22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4" name="Oval 49"/>
            <p:cNvSpPr>
              <a:spLocks noChangeArrowheads="1"/>
            </p:cNvSpPr>
            <p:nvPr/>
          </p:nvSpPr>
          <p:spPr bwMode="auto">
            <a:xfrm>
              <a:off x="3173" y="24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5" name="Oval 50"/>
            <p:cNvSpPr>
              <a:spLocks noChangeArrowheads="1"/>
            </p:cNvSpPr>
            <p:nvPr/>
          </p:nvSpPr>
          <p:spPr bwMode="auto">
            <a:xfrm>
              <a:off x="3404" y="253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6" name="Oval 51"/>
            <p:cNvSpPr>
              <a:spLocks noChangeArrowheads="1"/>
            </p:cNvSpPr>
            <p:nvPr/>
          </p:nvSpPr>
          <p:spPr bwMode="auto">
            <a:xfrm>
              <a:off x="3634" y="274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7" name="Oval 52"/>
            <p:cNvSpPr>
              <a:spLocks noChangeArrowheads="1"/>
            </p:cNvSpPr>
            <p:nvPr/>
          </p:nvSpPr>
          <p:spPr bwMode="auto">
            <a:xfrm>
              <a:off x="3868" y="29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8" name="Freeform 53"/>
            <p:cNvSpPr>
              <a:spLocks/>
            </p:cNvSpPr>
            <p:nvPr/>
          </p:nvSpPr>
          <p:spPr bwMode="auto">
            <a:xfrm>
              <a:off x="660" y="809"/>
              <a:ext cx="3239" cy="2070"/>
            </a:xfrm>
            <a:custGeom>
              <a:avLst/>
              <a:gdLst>
                <a:gd name="T0" fmla="*/ 0 w 928"/>
                <a:gd name="T1" fmla="*/ 0 h 593"/>
                <a:gd name="T2" fmla="*/ 464 w 928"/>
                <a:gd name="T3" fmla="*/ 297 h 593"/>
                <a:gd name="T4" fmla="*/ 928 w 928"/>
                <a:gd name="T5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8" h="593">
                  <a:moveTo>
                    <a:pt x="0" y="0"/>
                  </a:moveTo>
                  <a:lnTo>
                    <a:pt x="464" y="297"/>
                  </a:lnTo>
                  <a:lnTo>
                    <a:pt x="928" y="593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9" name="Oval 54"/>
            <p:cNvSpPr>
              <a:spLocks noChangeArrowheads="1"/>
            </p:cNvSpPr>
            <p:nvPr/>
          </p:nvSpPr>
          <p:spPr bwMode="auto">
            <a:xfrm>
              <a:off x="4098" y="328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0" name="Oval 55"/>
            <p:cNvSpPr>
              <a:spLocks noChangeArrowheads="1"/>
            </p:cNvSpPr>
            <p:nvPr/>
          </p:nvSpPr>
          <p:spPr bwMode="auto">
            <a:xfrm>
              <a:off x="4329" y="289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1" name="Oval 56"/>
            <p:cNvSpPr>
              <a:spLocks noChangeArrowheads="1"/>
            </p:cNvSpPr>
            <p:nvPr/>
          </p:nvSpPr>
          <p:spPr bwMode="auto">
            <a:xfrm>
              <a:off x="4563" y="303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2" name="Oval 57"/>
            <p:cNvSpPr>
              <a:spLocks noChangeArrowheads="1"/>
            </p:cNvSpPr>
            <p:nvPr/>
          </p:nvSpPr>
          <p:spPr bwMode="auto">
            <a:xfrm>
              <a:off x="4793" y="29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3" name="Oval 58"/>
            <p:cNvSpPr>
              <a:spLocks noChangeArrowheads="1"/>
            </p:cNvSpPr>
            <p:nvPr/>
          </p:nvSpPr>
          <p:spPr bwMode="auto">
            <a:xfrm>
              <a:off x="5023" y="30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4" name="Oval 59"/>
            <p:cNvSpPr>
              <a:spLocks noChangeArrowheads="1"/>
            </p:cNvSpPr>
            <p:nvPr/>
          </p:nvSpPr>
          <p:spPr bwMode="auto">
            <a:xfrm>
              <a:off x="5254" y="28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5" name="Oval 60"/>
            <p:cNvSpPr>
              <a:spLocks noChangeArrowheads="1"/>
            </p:cNvSpPr>
            <p:nvPr/>
          </p:nvSpPr>
          <p:spPr bwMode="auto">
            <a:xfrm>
              <a:off x="5488" y="33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6" name="Freeform 61"/>
            <p:cNvSpPr>
              <a:spLocks/>
            </p:cNvSpPr>
            <p:nvPr/>
          </p:nvSpPr>
          <p:spPr bwMode="auto">
            <a:xfrm>
              <a:off x="4130" y="3071"/>
              <a:ext cx="1389" cy="39"/>
            </a:xfrm>
            <a:custGeom>
              <a:avLst/>
              <a:gdLst>
                <a:gd name="T0" fmla="*/ 0 w 398"/>
                <a:gd name="T1" fmla="*/ 0 h 11"/>
                <a:gd name="T2" fmla="*/ 199 w 398"/>
                <a:gd name="T3" fmla="*/ 6 h 11"/>
                <a:gd name="T4" fmla="*/ 398 w 39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11">
                  <a:moveTo>
                    <a:pt x="0" y="0"/>
                  </a:moveTo>
                  <a:lnTo>
                    <a:pt x="199" y="6"/>
                  </a:lnTo>
                  <a:lnTo>
                    <a:pt x="398" y="11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7" name="Line 62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Line 63"/>
            <p:cNvSpPr>
              <a:spLocks noChangeShapeType="1"/>
            </p:cNvSpPr>
            <p:nvPr/>
          </p:nvSpPr>
          <p:spPr bwMode="auto">
            <a:xfrm flipH="1">
              <a:off x="510" y="316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 rot="16200000">
              <a:off x="278" y="3024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0.2</a:t>
              </a:r>
            </a:p>
          </p:txBody>
        </p:sp>
        <p:sp>
          <p:nvSpPr>
            <p:cNvPr id="150" name="Line 65"/>
            <p:cNvSpPr>
              <a:spLocks noChangeShapeType="1"/>
            </p:cNvSpPr>
            <p:nvPr/>
          </p:nvSpPr>
          <p:spPr bwMode="auto">
            <a:xfrm flipH="1">
              <a:off x="510" y="239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 rot="16200000">
              <a:off x="278" y="2249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0.4</a:t>
              </a:r>
            </a:p>
          </p:txBody>
        </p:sp>
        <p:sp>
          <p:nvSpPr>
            <p:cNvPr id="152" name="Line 67"/>
            <p:cNvSpPr>
              <a:spLocks noChangeShapeType="1"/>
            </p:cNvSpPr>
            <p:nvPr/>
          </p:nvSpPr>
          <p:spPr bwMode="auto">
            <a:xfrm flipH="1">
              <a:off x="510" y="1612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 rot="16200000">
              <a:off x="277" y="1470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0.6</a:t>
              </a:r>
            </a:p>
          </p:txBody>
        </p:sp>
        <p:sp>
          <p:nvSpPr>
            <p:cNvPr id="154" name="Line 69"/>
            <p:cNvSpPr>
              <a:spLocks noChangeShapeType="1"/>
            </p:cNvSpPr>
            <p:nvPr/>
          </p:nvSpPr>
          <p:spPr bwMode="auto">
            <a:xfrm flipH="1">
              <a:off x="510" y="83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 rot="16200000">
              <a:off x="278" y="691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0.8</a:t>
              </a:r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8" name="Line 73"/>
            <p:cNvSpPr>
              <a:spLocks noChangeShapeType="1"/>
            </p:cNvSpPr>
            <p:nvPr/>
          </p:nvSpPr>
          <p:spPr bwMode="auto">
            <a:xfrm>
              <a:off x="89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81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10</a:t>
              </a:r>
            </a:p>
          </p:txBody>
        </p:sp>
        <p:sp>
          <p:nvSpPr>
            <p:cNvPr id="160" name="Line 75"/>
            <p:cNvSpPr>
              <a:spLocks noChangeShapeType="1"/>
            </p:cNvSpPr>
            <p:nvPr/>
          </p:nvSpPr>
          <p:spPr bwMode="auto">
            <a:xfrm>
              <a:off x="204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196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15</a:t>
              </a:r>
            </a:p>
          </p:txBody>
        </p:sp>
        <p:sp>
          <p:nvSpPr>
            <p:cNvPr id="162" name="Line 77"/>
            <p:cNvSpPr>
              <a:spLocks noChangeShapeType="1"/>
            </p:cNvSpPr>
            <p:nvPr/>
          </p:nvSpPr>
          <p:spPr bwMode="auto">
            <a:xfrm>
              <a:off x="320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312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20</a:t>
              </a:r>
            </a:p>
          </p:txBody>
        </p:sp>
        <p:sp>
          <p:nvSpPr>
            <p:cNvPr id="164" name="Line 79"/>
            <p:cNvSpPr>
              <a:spLocks noChangeShapeType="1"/>
            </p:cNvSpPr>
            <p:nvPr/>
          </p:nvSpPr>
          <p:spPr bwMode="auto">
            <a:xfrm>
              <a:off x="43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428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25</a:t>
              </a:r>
            </a:p>
          </p:txBody>
        </p:sp>
        <p:sp>
          <p:nvSpPr>
            <p:cNvPr id="166" name="Line 81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543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30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3062" y="212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  <a:cs typeface="Arial"/>
                </a:rPr>
                <a:t> </a:t>
              </a:r>
              <a:endParaRPr lang="en-US" altLang="en-US" sz="1800" smtClea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70" name="Rectangle 76"/>
          <p:cNvSpPr>
            <a:spLocks noChangeArrowheads="1"/>
          </p:cNvSpPr>
          <p:nvPr/>
        </p:nvSpPr>
        <p:spPr bwMode="auto">
          <a:xfrm rot="16200000">
            <a:off x="-2100262" y="2970213"/>
            <a:ext cx="4838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Coefficient on Predicted Rank in Destination</a:t>
            </a:r>
          </a:p>
        </p:txBody>
      </p:sp>
      <p:sp>
        <p:nvSpPr>
          <p:cNvPr id="171" name="Rectangle 88"/>
          <p:cNvSpPr>
            <a:spLocks noChangeArrowheads="1"/>
          </p:cNvSpPr>
          <p:nvPr/>
        </p:nvSpPr>
        <p:spPr bwMode="auto">
          <a:xfrm>
            <a:off x="3214688" y="6372226"/>
            <a:ext cx="3641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Age of Child when Parents Move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3" y="0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  <a:latin typeface="Arial"/>
                <a:cs typeface="Arial"/>
              </a:rPr>
              <a:t>Movers’ Outcomes vs. Predicted Outcomes Based on Residents in Destination</a:t>
            </a:r>
            <a:endParaRPr lang="en-US" sz="1800" b="1" dirty="0">
              <a:solidFill>
                <a:srgbClr val="1E2D53"/>
              </a:solidFill>
              <a:latin typeface="Arial"/>
              <a:cs typeface="Arial"/>
            </a:endParaRPr>
          </a:p>
          <a:p>
            <a:pPr algn="ctr"/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By Child’s Age at Move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24600" y="2743200"/>
            <a:ext cx="2831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prstClr val="black"/>
                </a:solidFill>
              </a:rPr>
              <a:t>b</a:t>
            </a:r>
            <a:r>
              <a:rPr lang="en-US" baseline="-25000" dirty="0" err="1" smtClean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 &gt; 0 for m &gt; 26: </a:t>
            </a:r>
            <a:r>
              <a:rPr lang="en-US" i="1" dirty="0" smtClean="0">
                <a:solidFill>
                  <a:prstClr val="black"/>
                </a:solidFill>
              </a:rPr>
              <a:t>Selection Effect</a:t>
            </a:r>
            <a:endParaRPr lang="en-US" i="1" dirty="0">
              <a:solidFill>
                <a:prstClr val="black"/>
              </a:solidFill>
            </a:endParaRP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7886698" y="3505200"/>
            <a:ext cx="114302" cy="376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92126" y="336551"/>
            <a:ext cx="8513763" cy="5986463"/>
            <a:chOff x="310" y="212"/>
            <a:chExt cx="5363" cy="3771"/>
          </a:xfrm>
        </p:grpSpPr>
        <p:sp>
          <p:nvSpPr>
            <p:cNvPr id="93" name="Line 8"/>
            <p:cNvSpPr>
              <a:spLocks noChangeShapeType="1"/>
            </p:cNvSpPr>
            <p:nvPr/>
          </p:nvSpPr>
          <p:spPr bwMode="auto">
            <a:xfrm>
              <a:off x="569" y="316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4" name="Line 9"/>
            <p:cNvSpPr>
              <a:spLocks noChangeShapeType="1"/>
            </p:cNvSpPr>
            <p:nvPr/>
          </p:nvSpPr>
          <p:spPr bwMode="auto">
            <a:xfrm>
              <a:off x="569" y="2390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569" y="1612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569" y="833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 flipV="1">
              <a:off x="4015" y="3602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 flipV="1">
              <a:off x="4015" y="347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/>
          </p:nvSpPr>
          <p:spPr bwMode="auto">
            <a:xfrm flipV="1">
              <a:off x="4015" y="3351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0" name="Line 15"/>
            <p:cNvSpPr>
              <a:spLocks noChangeShapeType="1"/>
            </p:cNvSpPr>
            <p:nvPr/>
          </p:nvSpPr>
          <p:spPr bwMode="auto">
            <a:xfrm flipV="1">
              <a:off x="4015" y="3225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 flipV="1">
              <a:off x="4015" y="3099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 flipV="1">
              <a:off x="4015" y="2974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3" name="Line 18"/>
            <p:cNvSpPr>
              <a:spLocks noChangeShapeType="1"/>
            </p:cNvSpPr>
            <p:nvPr/>
          </p:nvSpPr>
          <p:spPr bwMode="auto">
            <a:xfrm flipV="1">
              <a:off x="4015" y="2851"/>
              <a:ext cx="0" cy="81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 flipV="1">
              <a:off x="4015" y="2726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 flipV="1">
              <a:off x="4015" y="260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 flipV="1">
              <a:off x="4015" y="247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 flipV="1">
              <a:off x="4015" y="2349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 flipV="1">
              <a:off x="4015" y="2223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 flipV="1">
              <a:off x="4015" y="2097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 flipV="1">
              <a:off x="4015" y="1971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1" name="Line 26"/>
            <p:cNvSpPr>
              <a:spLocks noChangeShapeType="1"/>
            </p:cNvSpPr>
            <p:nvPr/>
          </p:nvSpPr>
          <p:spPr bwMode="auto">
            <a:xfrm flipV="1">
              <a:off x="4015" y="184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 flipV="1">
              <a:off x="4015" y="172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3" name="Line 28"/>
            <p:cNvSpPr>
              <a:spLocks noChangeShapeType="1"/>
            </p:cNvSpPr>
            <p:nvPr/>
          </p:nvSpPr>
          <p:spPr bwMode="auto">
            <a:xfrm flipV="1">
              <a:off x="4015" y="159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4" name="Line 29"/>
            <p:cNvSpPr>
              <a:spLocks noChangeShapeType="1"/>
            </p:cNvSpPr>
            <p:nvPr/>
          </p:nvSpPr>
          <p:spPr bwMode="auto">
            <a:xfrm flipV="1">
              <a:off x="4015" y="1469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V="1">
              <a:off x="4015" y="1343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4015" y="1217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 flipV="1">
              <a:off x="4015" y="1092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 flipV="1">
              <a:off x="4015" y="96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 flipV="1">
              <a:off x="4015" y="84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 flipV="1">
              <a:off x="4015" y="71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 flipV="1">
              <a:off x="4015" y="589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 flipV="1">
              <a:off x="4015" y="470"/>
              <a:ext cx="0" cy="77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3" name="Oval 38"/>
            <p:cNvSpPr>
              <a:spLocks noChangeArrowheads="1"/>
            </p:cNvSpPr>
            <p:nvPr/>
          </p:nvSpPr>
          <p:spPr bwMode="auto">
            <a:xfrm>
              <a:off x="628" y="9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4" name="Oval 39"/>
            <p:cNvSpPr>
              <a:spLocks noChangeArrowheads="1"/>
            </p:cNvSpPr>
            <p:nvPr/>
          </p:nvSpPr>
          <p:spPr bwMode="auto">
            <a:xfrm>
              <a:off x="859" y="112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5" name="Oval 40"/>
            <p:cNvSpPr>
              <a:spLocks noChangeArrowheads="1"/>
            </p:cNvSpPr>
            <p:nvPr/>
          </p:nvSpPr>
          <p:spPr bwMode="auto">
            <a:xfrm>
              <a:off x="1093" y="90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6" name="Oval 41"/>
            <p:cNvSpPr>
              <a:spLocks noChangeArrowheads="1"/>
            </p:cNvSpPr>
            <p:nvPr/>
          </p:nvSpPr>
          <p:spPr bwMode="auto">
            <a:xfrm>
              <a:off x="1323" y="10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7" name="Oval 42"/>
            <p:cNvSpPr>
              <a:spLocks noChangeArrowheads="1"/>
            </p:cNvSpPr>
            <p:nvPr/>
          </p:nvSpPr>
          <p:spPr bwMode="auto">
            <a:xfrm>
              <a:off x="1553" y="13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8" name="Oval 43"/>
            <p:cNvSpPr>
              <a:spLocks noChangeArrowheads="1"/>
            </p:cNvSpPr>
            <p:nvPr/>
          </p:nvSpPr>
          <p:spPr bwMode="auto">
            <a:xfrm>
              <a:off x="1784" y="15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9" name="Oval 44"/>
            <p:cNvSpPr>
              <a:spLocks noChangeArrowheads="1"/>
            </p:cNvSpPr>
            <p:nvPr/>
          </p:nvSpPr>
          <p:spPr bwMode="auto">
            <a:xfrm>
              <a:off x="2018" y="142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0" name="Oval 45"/>
            <p:cNvSpPr>
              <a:spLocks noChangeArrowheads="1"/>
            </p:cNvSpPr>
            <p:nvPr/>
          </p:nvSpPr>
          <p:spPr bwMode="auto">
            <a:xfrm>
              <a:off x="2248" y="18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1" name="Oval 46"/>
            <p:cNvSpPr>
              <a:spLocks noChangeArrowheads="1"/>
            </p:cNvSpPr>
            <p:nvPr/>
          </p:nvSpPr>
          <p:spPr bwMode="auto">
            <a:xfrm>
              <a:off x="2479" y="1916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2" name="Oval 47"/>
            <p:cNvSpPr>
              <a:spLocks noChangeArrowheads="1"/>
            </p:cNvSpPr>
            <p:nvPr/>
          </p:nvSpPr>
          <p:spPr bwMode="auto">
            <a:xfrm>
              <a:off x="2709" y="20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3" name="Oval 48"/>
            <p:cNvSpPr>
              <a:spLocks noChangeArrowheads="1"/>
            </p:cNvSpPr>
            <p:nvPr/>
          </p:nvSpPr>
          <p:spPr bwMode="auto">
            <a:xfrm>
              <a:off x="2943" y="22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4" name="Oval 49"/>
            <p:cNvSpPr>
              <a:spLocks noChangeArrowheads="1"/>
            </p:cNvSpPr>
            <p:nvPr/>
          </p:nvSpPr>
          <p:spPr bwMode="auto">
            <a:xfrm>
              <a:off x="3173" y="24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5" name="Oval 50"/>
            <p:cNvSpPr>
              <a:spLocks noChangeArrowheads="1"/>
            </p:cNvSpPr>
            <p:nvPr/>
          </p:nvSpPr>
          <p:spPr bwMode="auto">
            <a:xfrm>
              <a:off x="3404" y="253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6" name="Oval 51"/>
            <p:cNvSpPr>
              <a:spLocks noChangeArrowheads="1"/>
            </p:cNvSpPr>
            <p:nvPr/>
          </p:nvSpPr>
          <p:spPr bwMode="auto">
            <a:xfrm>
              <a:off x="3634" y="274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7" name="Oval 52"/>
            <p:cNvSpPr>
              <a:spLocks noChangeArrowheads="1"/>
            </p:cNvSpPr>
            <p:nvPr/>
          </p:nvSpPr>
          <p:spPr bwMode="auto">
            <a:xfrm>
              <a:off x="3868" y="29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8" name="Freeform 53"/>
            <p:cNvSpPr>
              <a:spLocks/>
            </p:cNvSpPr>
            <p:nvPr/>
          </p:nvSpPr>
          <p:spPr bwMode="auto">
            <a:xfrm>
              <a:off x="660" y="809"/>
              <a:ext cx="3239" cy="2070"/>
            </a:xfrm>
            <a:custGeom>
              <a:avLst/>
              <a:gdLst>
                <a:gd name="T0" fmla="*/ 0 w 928"/>
                <a:gd name="T1" fmla="*/ 0 h 593"/>
                <a:gd name="T2" fmla="*/ 464 w 928"/>
                <a:gd name="T3" fmla="*/ 297 h 593"/>
                <a:gd name="T4" fmla="*/ 928 w 928"/>
                <a:gd name="T5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8" h="593">
                  <a:moveTo>
                    <a:pt x="0" y="0"/>
                  </a:moveTo>
                  <a:lnTo>
                    <a:pt x="464" y="297"/>
                  </a:lnTo>
                  <a:lnTo>
                    <a:pt x="928" y="593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9" name="Oval 54"/>
            <p:cNvSpPr>
              <a:spLocks noChangeArrowheads="1"/>
            </p:cNvSpPr>
            <p:nvPr/>
          </p:nvSpPr>
          <p:spPr bwMode="auto">
            <a:xfrm>
              <a:off x="4098" y="328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0" name="Oval 55"/>
            <p:cNvSpPr>
              <a:spLocks noChangeArrowheads="1"/>
            </p:cNvSpPr>
            <p:nvPr/>
          </p:nvSpPr>
          <p:spPr bwMode="auto">
            <a:xfrm>
              <a:off x="4329" y="289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1" name="Oval 56"/>
            <p:cNvSpPr>
              <a:spLocks noChangeArrowheads="1"/>
            </p:cNvSpPr>
            <p:nvPr/>
          </p:nvSpPr>
          <p:spPr bwMode="auto">
            <a:xfrm>
              <a:off x="4563" y="303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2" name="Oval 57"/>
            <p:cNvSpPr>
              <a:spLocks noChangeArrowheads="1"/>
            </p:cNvSpPr>
            <p:nvPr/>
          </p:nvSpPr>
          <p:spPr bwMode="auto">
            <a:xfrm>
              <a:off x="4793" y="29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3" name="Oval 58"/>
            <p:cNvSpPr>
              <a:spLocks noChangeArrowheads="1"/>
            </p:cNvSpPr>
            <p:nvPr/>
          </p:nvSpPr>
          <p:spPr bwMode="auto">
            <a:xfrm>
              <a:off x="5023" y="30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4" name="Oval 59"/>
            <p:cNvSpPr>
              <a:spLocks noChangeArrowheads="1"/>
            </p:cNvSpPr>
            <p:nvPr/>
          </p:nvSpPr>
          <p:spPr bwMode="auto">
            <a:xfrm>
              <a:off x="5254" y="28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5" name="Oval 60"/>
            <p:cNvSpPr>
              <a:spLocks noChangeArrowheads="1"/>
            </p:cNvSpPr>
            <p:nvPr/>
          </p:nvSpPr>
          <p:spPr bwMode="auto">
            <a:xfrm>
              <a:off x="5488" y="33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6" name="Freeform 61"/>
            <p:cNvSpPr>
              <a:spLocks/>
            </p:cNvSpPr>
            <p:nvPr/>
          </p:nvSpPr>
          <p:spPr bwMode="auto">
            <a:xfrm>
              <a:off x="4130" y="3071"/>
              <a:ext cx="1389" cy="39"/>
            </a:xfrm>
            <a:custGeom>
              <a:avLst/>
              <a:gdLst>
                <a:gd name="T0" fmla="*/ 0 w 398"/>
                <a:gd name="T1" fmla="*/ 0 h 11"/>
                <a:gd name="T2" fmla="*/ 199 w 398"/>
                <a:gd name="T3" fmla="*/ 6 h 11"/>
                <a:gd name="T4" fmla="*/ 398 w 39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11">
                  <a:moveTo>
                    <a:pt x="0" y="0"/>
                  </a:moveTo>
                  <a:lnTo>
                    <a:pt x="199" y="6"/>
                  </a:lnTo>
                  <a:lnTo>
                    <a:pt x="398" y="11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7" name="Line 62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Line 63"/>
            <p:cNvSpPr>
              <a:spLocks noChangeShapeType="1"/>
            </p:cNvSpPr>
            <p:nvPr/>
          </p:nvSpPr>
          <p:spPr bwMode="auto">
            <a:xfrm flipH="1">
              <a:off x="510" y="316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 rot="16200000">
              <a:off x="278" y="3024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0.2</a:t>
              </a:r>
            </a:p>
          </p:txBody>
        </p:sp>
        <p:sp>
          <p:nvSpPr>
            <p:cNvPr id="150" name="Line 65"/>
            <p:cNvSpPr>
              <a:spLocks noChangeShapeType="1"/>
            </p:cNvSpPr>
            <p:nvPr/>
          </p:nvSpPr>
          <p:spPr bwMode="auto">
            <a:xfrm flipH="1">
              <a:off x="510" y="239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 rot="16200000">
              <a:off x="278" y="2249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0.4</a:t>
              </a:r>
            </a:p>
          </p:txBody>
        </p:sp>
        <p:sp>
          <p:nvSpPr>
            <p:cNvPr id="152" name="Line 67"/>
            <p:cNvSpPr>
              <a:spLocks noChangeShapeType="1"/>
            </p:cNvSpPr>
            <p:nvPr/>
          </p:nvSpPr>
          <p:spPr bwMode="auto">
            <a:xfrm flipH="1">
              <a:off x="510" y="1612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 rot="16200000">
              <a:off x="277" y="1470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0.6</a:t>
              </a:r>
            </a:p>
          </p:txBody>
        </p:sp>
        <p:sp>
          <p:nvSpPr>
            <p:cNvPr id="154" name="Line 69"/>
            <p:cNvSpPr>
              <a:spLocks noChangeShapeType="1"/>
            </p:cNvSpPr>
            <p:nvPr/>
          </p:nvSpPr>
          <p:spPr bwMode="auto">
            <a:xfrm flipH="1">
              <a:off x="510" y="83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 rot="16200000">
              <a:off x="278" y="691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0.8</a:t>
              </a:r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8" name="Line 73"/>
            <p:cNvSpPr>
              <a:spLocks noChangeShapeType="1"/>
            </p:cNvSpPr>
            <p:nvPr/>
          </p:nvSpPr>
          <p:spPr bwMode="auto">
            <a:xfrm>
              <a:off x="89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81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10</a:t>
              </a:r>
            </a:p>
          </p:txBody>
        </p:sp>
        <p:sp>
          <p:nvSpPr>
            <p:cNvPr id="160" name="Line 75"/>
            <p:cNvSpPr>
              <a:spLocks noChangeShapeType="1"/>
            </p:cNvSpPr>
            <p:nvPr/>
          </p:nvSpPr>
          <p:spPr bwMode="auto">
            <a:xfrm>
              <a:off x="204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196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15</a:t>
              </a:r>
            </a:p>
          </p:txBody>
        </p:sp>
        <p:sp>
          <p:nvSpPr>
            <p:cNvPr id="162" name="Line 77"/>
            <p:cNvSpPr>
              <a:spLocks noChangeShapeType="1"/>
            </p:cNvSpPr>
            <p:nvPr/>
          </p:nvSpPr>
          <p:spPr bwMode="auto">
            <a:xfrm>
              <a:off x="320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312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20</a:t>
              </a:r>
            </a:p>
          </p:txBody>
        </p:sp>
        <p:sp>
          <p:nvSpPr>
            <p:cNvPr id="164" name="Line 79"/>
            <p:cNvSpPr>
              <a:spLocks noChangeShapeType="1"/>
            </p:cNvSpPr>
            <p:nvPr/>
          </p:nvSpPr>
          <p:spPr bwMode="auto">
            <a:xfrm>
              <a:off x="43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428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25</a:t>
              </a:r>
            </a:p>
          </p:txBody>
        </p:sp>
        <p:sp>
          <p:nvSpPr>
            <p:cNvPr id="166" name="Line 81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543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30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3062" y="212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  <a:cs typeface="Arial"/>
                </a:rPr>
                <a:t> </a:t>
              </a:r>
              <a:endParaRPr lang="en-US" altLang="en-US" sz="1800" smtClea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70" name="Rectangle 76"/>
          <p:cNvSpPr>
            <a:spLocks noChangeArrowheads="1"/>
          </p:cNvSpPr>
          <p:nvPr/>
        </p:nvSpPr>
        <p:spPr bwMode="auto">
          <a:xfrm rot="16200000">
            <a:off x="-2100262" y="2970213"/>
            <a:ext cx="4838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Coefficient on Predicted Rank in Destination</a:t>
            </a:r>
          </a:p>
        </p:txBody>
      </p:sp>
      <p:sp>
        <p:nvSpPr>
          <p:cNvPr id="171" name="Rectangle 88"/>
          <p:cNvSpPr>
            <a:spLocks noChangeArrowheads="1"/>
          </p:cNvSpPr>
          <p:nvPr/>
        </p:nvSpPr>
        <p:spPr bwMode="auto">
          <a:xfrm>
            <a:off x="3214688" y="6372226"/>
            <a:ext cx="3641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Age of Child when Parents Move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3" y="0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  <a:latin typeface="Arial"/>
                <a:cs typeface="Arial"/>
              </a:rPr>
              <a:t>Movers’ Outcomes vs. Predicted Outcomes Based on Residents in Destination</a:t>
            </a:r>
            <a:endParaRPr lang="en-US" sz="1800" b="1" dirty="0">
              <a:solidFill>
                <a:srgbClr val="1E2D53"/>
              </a:solidFill>
              <a:latin typeface="Arial"/>
              <a:cs typeface="Arial"/>
            </a:endParaRPr>
          </a:p>
          <a:p>
            <a:pPr algn="ctr"/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By Child’s Age at Move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24600" y="2743200"/>
            <a:ext cx="2831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prstClr val="black"/>
                </a:solidFill>
              </a:rPr>
              <a:t>b</a:t>
            </a:r>
            <a:r>
              <a:rPr lang="en-US" baseline="-25000" dirty="0" err="1" smtClean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 &gt; 0 for m &gt; 26: </a:t>
            </a:r>
            <a:r>
              <a:rPr lang="en-US" i="1" dirty="0" smtClean="0">
                <a:solidFill>
                  <a:prstClr val="black"/>
                </a:solidFill>
              </a:rPr>
              <a:t>Selection Effect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2000" y="3544669"/>
            <a:ext cx="283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prstClr val="black"/>
                </a:solidFill>
              </a:rPr>
              <a:t>b</a:t>
            </a:r>
            <a:r>
              <a:rPr lang="en-US" baseline="-25000" dirty="0" err="1" smtClean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 declining with </a:t>
            </a:r>
            <a:r>
              <a:rPr lang="en-US" i="1" dirty="0" smtClean="0">
                <a:solidFill>
                  <a:prstClr val="black"/>
                </a:solidFill>
              </a:rPr>
              <a:t>m Exposure Effects</a:t>
            </a:r>
            <a:endParaRPr lang="en-US" i="1" dirty="0">
              <a:solidFill>
                <a:prstClr val="black"/>
              </a:solidFill>
            </a:endParaRPr>
          </a:p>
        </p:txBody>
      </p:sp>
      <p:cxnSp>
        <p:nvCxnSpPr>
          <p:cNvPr id="156" name="Straight Arrow Connector 155"/>
          <p:cNvCxnSpPr/>
          <p:nvPr/>
        </p:nvCxnSpPr>
        <p:spPr>
          <a:xfrm flipV="1">
            <a:off x="2449513" y="3216276"/>
            <a:ext cx="298451" cy="288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7886698" y="3505200"/>
            <a:ext cx="114302" cy="376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1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1447800" y="308746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Slope:  -0.038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159000" y="336446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0.002)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73900" y="3087469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Slope: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-0.002 </a:t>
            </a:r>
            <a:endParaRPr lang="en-US" sz="1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785100" y="3364468"/>
            <a:ext cx="96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(0.011)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68573" y="27093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>
                <a:solidFill>
                  <a:prstClr val="black"/>
                </a:solidFill>
                <a:latin typeface="Arial"/>
                <a:cs typeface="Arial"/>
              </a:rPr>
              <a:t>δ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: 0.226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92126" y="336551"/>
            <a:ext cx="8513763" cy="5986463"/>
            <a:chOff x="310" y="212"/>
            <a:chExt cx="5363" cy="3771"/>
          </a:xfrm>
        </p:grpSpPr>
        <p:sp>
          <p:nvSpPr>
            <p:cNvPr id="93" name="Line 8"/>
            <p:cNvSpPr>
              <a:spLocks noChangeShapeType="1"/>
            </p:cNvSpPr>
            <p:nvPr/>
          </p:nvSpPr>
          <p:spPr bwMode="auto">
            <a:xfrm>
              <a:off x="569" y="316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4" name="Line 9"/>
            <p:cNvSpPr>
              <a:spLocks noChangeShapeType="1"/>
            </p:cNvSpPr>
            <p:nvPr/>
          </p:nvSpPr>
          <p:spPr bwMode="auto">
            <a:xfrm>
              <a:off x="569" y="2390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569" y="1612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569" y="833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 flipV="1">
              <a:off x="4015" y="3602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 flipV="1">
              <a:off x="4015" y="347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/>
          </p:nvSpPr>
          <p:spPr bwMode="auto">
            <a:xfrm flipV="1">
              <a:off x="4015" y="3351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0" name="Line 15"/>
            <p:cNvSpPr>
              <a:spLocks noChangeShapeType="1"/>
            </p:cNvSpPr>
            <p:nvPr/>
          </p:nvSpPr>
          <p:spPr bwMode="auto">
            <a:xfrm flipV="1">
              <a:off x="4015" y="3225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 flipV="1">
              <a:off x="4015" y="3099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 flipV="1">
              <a:off x="4015" y="2974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3" name="Line 18"/>
            <p:cNvSpPr>
              <a:spLocks noChangeShapeType="1"/>
            </p:cNvSpPr>
            <p:nvPr/>
          </p:nvSpPr>
          <p:spPr bwMode="auto">
            <a:xfrm flipV="1">
              <a:off x="4015" y="2851"/>
              <a:ext cx="0" cy="81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 flipV="1">
              <a:off x="4015" y="2726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 flipV="1">
              <a:off x="4015" y="260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 flipV="1">
              <a:off x="4015" y="247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 flipV="1">
              <a:off x="4015" y="2349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 flipV="1">
              <a:off x="4015" y="2223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 flipV="1">
              <a:off x="4015" y="2097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 flipV="1">
              <a:off x="4015" y="1971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1" name="Line 26"/>
            <p:cNvSpPr>
              <a:spLocks noChangeShapeType="1"/>
            </p:cNvSpPr>
            <p:nvPr/>
          </p:nvSpPr>
          <p:spPr bwMode="auto">
            <a:xfrm flipV="1">
              <a:off x="4015" y="184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 flipV="1">
              <a:off x="4015" y="172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3" name="Line 28"/>
            <p:cNvSpPr>
              <a:spLocks noChangeShapeType="1"/>
            </p:cNvSpPr>
            <p:nvPr/>
          </p:nvSpPr>
          <p:spPr bwMode="auto">
            <a:xfrm flipV="1">
              <a:off x="4015" y="159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4" name="Line 29"/>
            <p:cNvSpPr>
              <a:spLocks noChangeShapeType="1"/>
            </p:cNvSpPr>
            <p:nvPr/>
          </p:nvSpPr>
          <p:spPr bwMode="auto">
            <a:xfrm flipV="1">
              <a:off x="4015" y="1469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V="1">
              <a:off x="4015" y="1343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4015" y="1217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 flipV="1">
              <a:off x="4015" y="1092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 flipV="1">
              <a:off x="4015" y="96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 flipV="1">
              <a:off x="4015" y="84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 flipV="1">
              <a:off x="4015" y="71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 flipV="1">
              <a:off x="4015" y="589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 flipV="1">
              <a:off x="4015" y="470"/>
              <a:ext cx="0" cy="77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3" name="Oval 38"/>
            <p:cNvSpPr>
              <a:spLocks noChangeArrowheads="1"/>
            </p:cNvSpPr>
            <p:nvPr/>
          </p:nvSpPr>
          <p:spPr bwMode="auto">
            <a:xfrm>
              <a:off x="628" y="9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4" name="Oval 39"/>
            <p:cNvSpPr>
              <a:spLocks noChangeArrowheads="1"/>
            </p:cNvSpPr>
            <p:nvPr/>
          </p:nvSpPr>
          <p:spPr bwMode="auto">
            <a:xfrm>
              <a:off x="859" y="112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5" name="Oval 40"/>
            <p:cNvSpPr>
              <a:spLocks noChangeArrowheads="1"/>
            </p:cNvSpPr>
            <p:nvPr/>
          </p:nvSpPr>
          <p:spPr bwMode="auto">
            <a:xfrm>
              <a:off x="1093" y="90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6" name="Oval 41"/>
            <p:cNvSpPr>
              <a:spLocks noChangeArrowheads="1"/>
            </p:cNvSpPr>
            <p:nvPr/>
          </p:nvSpPr>
          <p:spPr bwMode="auto">
            <a:xfrm>
              <a:off x="1323" y="10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7" name="Oval 42"/>
            <p:cNvSpPr>
              <a:spLocks noChangeArrowheads="1"/>
            </p:cNvSpPr>
            <p:nvPr/>
          </p:nvSpPr>
          <p:spPr bwMode="auto">
            <a:xfrm>
              <a:off x="1553" y="13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8" name="Oval 43"/>
            <p:cNvSpPr>
              <a:spLocks noChangeArrowheads="1"/>
            </p:cNvSpPr>
            <p:nvPr/>
          </p:nvSpPr>
          <p:spPr bwMode="auto">
            <a:xfrm>
              <a:off x="1784" y="15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9" name="Oval 44"/>
            <p:cNvSpPr>
              <a:spLocks noChangeArrowheads="1"/>
            </p:cNvSpPr>
            <p:nvPr/>
          </p:nvSpPr>
          <p:spPr bwMode="auto">
            <a:xfrm>
              <a:off x="2018" y="142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0" name="Oval 45"/>
            <p:cNvSpPr>
              <a:spLocks noChangeArrowheads="1"/>
            </p:cNvSpPr>
            <p:nvPr/>
          </p:nvSpPr>
          <p:spPr bwMode="auto">
            <a:xfrm>
              <a:off x="2248" y="18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1" name="Oval 46"/>
            <p:cNvSpPr>
              <a:spLocks noChangeArrowheads="1"/>
            </p:cNvSpPr>
            <p:nvPr/>
          </p:nvSpPr>
          <p:spPr bwMode="auto">
            <a:xfrm>
              <a:off x="2479" y="1916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2" name="Oval 47"/>
            <p:cNvSpPr>
              <a:spLocks noChangeArrowheads="1"/>
            </p:cNvSpPr>
            <p:nvPr/>
          </p:nvSpPr>
          <p:spPr bwMode="auto">
            <a:xfrm>
              <a:off x="2709" y="20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3" name="Oval 48"/>
            <p:cNvSpPr>
              <a:spLocks noChangeArrowheads="1"/>
            </p:cNvSpPr>
            <p:nvPr/>
          </p:nvSpPr>
          <p:spPr bwMode="auto">
            <a:xfrm>
              <a:off x="2943" y="22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4" name="Oval 49"/>
            <p:cNvSpPr>
              <a:spLocks noChangeArrowheads="1"/>
            </p:cNvSpPr>
            <p:nvPr/>
          </p:nvSpPr>
          <p:spPr bwMode="auto">
            <a:xfrm>
              <a:off x="3173" y="24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5" name="Oval 50"/>
            <p:cNvSpPr>
              <a:spLocks noChangeArrowheads="1"/>
            </p:cNvSpPr>
            <p:nvPr/>
          </p:nvSpPr>
          <p:spPr bwMode="auto">
            <a:xfrm>
              <a:off x="3404" y="253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6" name="Oval 51"/>
            <p:cNvSpPr>
              <a:spLocks noChangeArrowheads="1"/>
            </p:cNvSpPr>
            <p:nvPr/>
          </p:nvSpPr>
          <p:spPr bwMode="auto">
            <a:xfrm>
              <a:off x="3634" y="274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7" name="Oval 52"/>
            <p:cNvSpPr>
              <a:spLocks noChangeArrowheads="1"/>
            </p:cNvSpPr>
            <p:nvPr/>
          </p:nvSpPr>
          <p:spPr bwMode="auto">
            <a:xfrm>
              <a:off x="3868" y="29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8" name="Freeform 53"/>
            <p:cNvSpPr>
              <a:spLocks/>
            </p:cNvSpPr>
            <p:nvPr/>
          </p:nvSpPr>
          <p:spPr bwMode="auto">
            <a:xfrm>
              <a:off x="660" y="809"/>
              <a:ext cx="3239" cy="2070"/>
            </a:xfrm>
            <a:custGeom>
              <a:avLst/>
              <a:gdLst>
                <a:gd name="T0" fmla="*/ 0 w 928"/>
                <a:gd name="T1" fmla="*/ 0 h 593"/>
                <a:gd name="T2" fmla="*/ 464 w 928"/>
                <a:gd name="T3" fmla="*/ 297 h 593"/>
                <a:gd name="T4" fmla="*/ 928 w 928"/>
                <a:gd name="T5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8" h="593">
                  <a:moveTo>
                    <a:pt x="0" y="0"/>
                  </a:moveTo>
                  <a:lnTo>
                    <a:pt x="464" y="297"/>
                  </a:lnTo>
                  <a:lnTo>
                    <a:pt x="928" y="593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9" name="Oval 54"/>
            <p:cNvSpPr>
              <a:spLocks noChangeArrowheads="1"/>
            </p:cNvSpPr>
            <p:nvPr/>
          </p:nvSpPr>
          <p:spPr bwMode="auto">
            <a:xfrm>
              <a:off x="4098" y="328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0" name="Oval 55"/>
            <p:cNvSpPr>
              <a:spLocks noChangeArrowheads="1"/>
            </p:cNvSpPr>
            <p:nvPr/>
          </p:nvSpPr>
          <p:spPr bwMode="auto">
            <a:xfrm>
              <a:off x="4329" y="289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1" name="Oval 56"/>
            <p:cNvSpPr>
              <a:spLocks noChangeArrowheads="1"/>
            </p:cNvSpPr>
            <p:nvPr/>
          </p:nvSpPr>
          <p:spPr bwMode="auto">
            <a:xfrm>
              <a:off x="4563" y="303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2" name="Oval 57"/>
            <p:cNvSpPr>
              <a:spLocks noChangeArrowheads="1"/>
            </p:cNvSpPr>
            <p:nvPr/>
          </p:nvSpPr>
          <p:spPr bwMode="auto">
            <a:xfrm>
              <a:off x="4793" y="29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3" name="Oval 58"/>
            <p:cNvSpPr>
              <a:spLocks noChangeArrowheads="1"/>
            </p:cNvSpPr>
            <p:nvPr/>
          </p:nvSpPr>
          <p:spPr bwMode="auto">
            <a:xfrm>
              <a:off x="5023" y="30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4" name="Oval 59"/>
            <p:cNvSpPr>
              <a:spLocks noChangeArrowheads="1"/>
            </p:cNvSpPr>
            <p:nvPr/>
          </p:nvSpPr>
          <p:spPr bwMode="auto">
            <a:xfrm>
              <a:off x="5254" y="28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5" name="Oval 60"/>
            <p:cNvSpPr>
              <a:spLocks noChangeArrowheads="1"/>
            </p:cNvSpPr>
            <p:nvPr/>
          </p:nvSpPr>
          <p:spPr bwMode="auto">
            <a:xfrm>
              <a:off x="5488" y="33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7" name="Line 62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Line 63"/>
            <p:cNvSpPr>
              <a:spLocks noChangeShapeType="1"/>
            </p:cNvSpPr>
            <p:nvPr/>
          </p:nvSpPr>
          <p:spPr bwMode="auto">
            <a:xfrm flipH="1">
              <a:off x="510" y="316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 rot="16200000">
              <a:off x="278" y="3024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0.2</a:t>
              </a:r>
            </a:p>
          </p:txBody>
        </p:sp>
        <p:sp>
          <p:nvSpPr>
            <p:cNvPr id="150" name="Line 65"/>
            <p:cNvSpPr>
              <a:spLocks noChangeShapeType="1"/>
            </p:cNvSpPr>
            <p:nvPr/>
          </p:nvSpPr>
          <p:spPr bwMode="auto">
            <a:xfrm flipH="1">
              <a:off x="510" y="239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 rot="16200000">
              <a:off x="278" y="2249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0.4</a:t>
              </a:r>
            </a:p>
          </p:txBody>
        </p:sp>
        <p:sp>
          <p:nvSpPr>
            <p:cNvPr id="152" name="Line 67"/>
            <p:cNvSpPr>
              <a:spLocks noChangeShapeType="1"/>
            </p:cNvSpPr>
            <p:nvPr/>
          </p:nvSpPr>
          <p:spPr bwMode="auto">
            <a:xfrm flipH="1">
              <a:off x="510" y="1612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 rot="16200000">
              <a:off x="277" y="1470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0.6</a:t>
              </a:r>
            </a:p>
          </p:txBody>
        </p:sp>
        <p:sp>
          <p:nvSpPr>
            <p:cNvPr id="154" name="Line 69"/>
            <p:cNvSpPr>
              <a:spLocks noChangeShapeType="1"/>
            </p:cNvSpPr>
            <p:nvPr/>
          </p:nvSpPr>
          <p:spPr bwMode="auto">
            <a:xfrm flipH="1">
              <a:off x="510" y="83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 rot="16200000">
              <a:off x="278" y="691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0.8</a:t>
              </a:r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8" name="Line 73"/>
            <p:cNvSpPr>
              <a:spLocks noChangeShapeType="1"/>
            </p:cNvSpPr>
            <p:nvPr/>
          </p:nvSpPr>
          <p:spPr bwMode="auto">
            <a:xfrm>
              <a:off x="89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81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10</a:t>
              </a:r>
            </a:p>
          </p:txBody>
        </p:sp>
        <p:sp>
          <p:nvSpPr>
            <p:cNvPr id="160" name="Line 75"/>
            <p:cNvSpPr>
              <a:spLocks noChangeShapeType="1"/>
            </p:cNvSpPr>
            <p:nvPr/>
          </p:nvSpPr>
          <p:spPr bwMode="auto">
            <a:xfrm>
              <a:off x="204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196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15</a:t>
              </a:r>
            </a:p>
          </p:txBody>
        </p:sp>
        <p:sp>
          <p:nvSpPr>
            <p:cNvPr id="162" name="Line 77"/>
            <p:cNvSpPr>
              <a:spLocks noChangeShapeType="1"/>
            </p:cNvSpPr>
            <p:nvPr/>
          </p:nvSpPr>
          <p:spPr bwMode="auto">
            <a:xfrm>
              <a:off x="320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312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20</a:t>
              </a:r>
            </a:p>
          </p:txBody>
        </p:sp>
        <p:sp>
          <p:nvSpPr>
            <p:cNvPr id="164" name="Line 79"/>
            <p:cNvSpPr>
              <a:spLocks noChangeShapeType="1"/>
            </p:cNvSpPr>
            <p:nvPr/>
          </p:nvSpPr>
          <p:spPr bwMode="auto">
            <a:xfrm>
              <a:off x="43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428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25</a:t>
              </a:r>
            </a:p>
          </p:txBody>
        </p:sp>
        <p:sp>
          <p:nvSpPr>
            <p:cNvPr id="166" name="Line 81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543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30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3062" y="212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  <a:cs typeface="Arial"/>
                </a:rPr>
                <a:t> </a:t>
              </a:r>
              <a:endParaRPr lang="en-US" altLang="en-US" sz="1800" smtClea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70" name="Rectangle 76"/>
          <p:cNvSpPr>
            <a:spLocks noChangeArrowheads="1"/>
          </p:cNvSpPr>
          <p:nvPr/>
        </p:nvSpPr>
        <p:spPr bwMode="auto">
          <a:xfrm rot="16200000">
            <a:off x="-2100262" y="2970213"/>
            <a:ext cx="4838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Coefficient on Predicted Rank in Destination</a:t>
            </a:r>
          </a:p>
        </p:txBody>
      </p:sp>
      <p:sp>
        <p:nvSpPr>
          <p:cNvPr id="171" name="Rectangle 88"/>
          <p:cNvSpPr>
            <a:spLocks noChangeArrowheads="1"/>
          </p:cNvSpPr>
          <p:nvPr/>
        </p:nvSpPr>
        <p:spPr bwMode="auto">
          <a:xfrm>
            <a:off x="3214688" y="6372226"/>
            <a:ext cx="3641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Age of Child when Parents Move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3" y="0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  <a:latin typeface="Arial"/>
                <a:cs typeface="Arial"/>
              </a:rPr>
              <a:t>Movers’ Outcomes vs. Predicted Outcomes Based on Residents in Destination</a:t>
            </a:r>
            <a:endParaRPr lang="en-US" sz="1800" b="1" dirty="0">
              <a:solidFill>
                <a:srgbClr val="1E2D53"/>
              </a:solidFill>
              <a:latin typeface="Arial"/>
              <a:cs typeface="Arial"/>
            </a:endParaRPr>
          </a:p>
          <a:p>
            <a:pPr algn="ctr"/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By Child’s Age at Move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14400" y="5144869"/>
            <a:ext cx="560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000000"/>
                </a:solidFill>
                <a:latin typeface="Arial"/>
                <a:cs typeface="Arial"/>
              </a:rPr>
              <a:t>Ident. Assumption: Selection does not vary  with age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000000"/>
                </a:solidFill>
                <a:latin typeface="Arial"/>
                <a:cs typeface="Arial"/>
              </a:rPr>
              <a:t>at move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 slope of 3.8% is causal exposure effect </a:t>
            </a:r>
            <a:endParaRPr lang="en-US" sz="18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903290" y="4876800"/>
            <a:ext cx="8012110" cy="0"/>
          </a:xfrm>
          <a:prstGeom prst="line">
            <a:avLst/>
          </a:prstGeom>
          <a:ln>
            <a:solidFill>
              <a:srgbClr val="00336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3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92126" y="336551"/>
            <a:ext cx="8513763" cy="5986463"/>
            <a:chOff x="310" y="212"/>
            <a:chExt cx="5363" cy="3771"/>
          </a:xfrm>
        </p:grpSpPr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569" y="3368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>
              <a:off x="569" y="2722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" name="Line 10"/>
            <p:cNvSpPr>
              <a:spLocks noChangeShapeType="1"/>
            </p:cNvSpPr>
            <p:nvPr/>
          </p:nvSpPr>
          <p:spPr bwMode="auto">
            <a:xfrm>
              <a:off x="569" y="207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" name="Line 11"/>
            <p:cNvSpPr>
              <a:spLocks noChangeShapeType="1"/>
            </p:cNvSpPr>
            <p:nvPr/>
          </p:nvSpPr>
          <p:spPr bwMode="auto">
            <a:xfrm>
              <a:off x="569" y="1434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9" name="Line 12"/>
            <p:cNvSpPr>
              <a:spLocks noChangeShapeType="1"/>
            </p:cNvSpPr>
            <p:nvPr/>
          </p:nvSpPr>
          <p:spPr bwMode="auto">
            <a:xfrm>
              <a:off x="569" y="788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0" name="Line 13"/>
            <p:cNvSpPr>
              <a:spLocks noChangeShapeType="1"/>
            </p:cNvSpPr>
            <p:nvPr/>
          </p:nvSpPr>
          <p:spPr bwMode="auto">
            <a:xfrm flipV="1">
              <a:off x="4015" y="3602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1" name="Line 14"/>
            <p:cNvSpPr>
              <a:spLocks noChangeShapeType="1"/>
            </p:cNvSpPr>
            <p:nvPr/>
          </p:nvSpPr>
          <p:spPr bwMode="auto">
            <a:xfrm flipV="1">
              <a:off x="4015" y="347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" name="Line 15"/>
            <p:cNvSpPr>
              <a:spLocks noChangeShapeType="1"/>
            </p:cNvSpPr>
            <p:nvPr/>
          </p:nvSpPr>
          <p:spPr bwMode="auto">
            <a:xfrm flipV="1">
              <a:off x="4015" y="3351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 flipV="1">
              <a:off x="4015" y="3225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4" name="Line 17"/>
            <p:cNvSpPr>
              <a:spLocks noChangeShapeType="1"/>
            </p:cNvSpPr>
            <p:nvPr/>
          </p:nvSpPr>
          <p:spPr bwMode="auto">
            <a:xfrm flipV="1">
              <a:off x="4015" y="3099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 flipV="1">
              <a:off x="4015" y="2974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6" name="Line 19"/>
            <p:cNvSpPr>
              <a:spLocks noChangeShapeType="1"/>
            </p:cNvSpPr>
            <p:nvPr/>
          </p:nvSpPr>
          <p:spPr bwMode="auto">
            <a:xfrm flipV="1">
              <a:off x="4015" y="2851"/>
              <a:ext cx="0" cy="81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Line 20"/>
            <p:cNvSpPr>
              <a:spLocks noChangeShapeType="1"/>
            </p:cNvSpPr>
            <p:nvPr/>
          </p:nvSpPr>
          <p:spPr bwMode="auto">
            <a:xfrm flipV="1">
              <a:off x="4015" y="2726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8" name="Line 21"/>
            <p:cNvSpPr>
              <a:spLocks noChangeShapeType="1"/>
            </p:cNvSpPr>
            <p:nvPr/>
          </p:nvSpPr>
          <p:spPr bwMode="auto">
            <a:xfrm flipV="1">
              <a:off x="4015" y="260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9" name="Line 22"/>
            <p:cNvSpPr>
              <a:spLocks noChangeShapeType="1"/>
            </p:cNvSpPr>
            <p:nvPr/>
          </p:nvSpPr>
          <p:spPr bwMode="auto">
            <a:xfrm flipV="1">
              <a:off x="4015" y="247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0" name="Line 23"/>
            <p:cNvSpPr>
              <a:spLocks noChangeShapeType="1"/>
            </p:cNvSpPr>
            <p:nvPr/>
          </p:nvSpPr>
          <p:spPr bwMode="auto">
            <a:xfrm flipV="1">
              <a:off x="4015" y="2349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1" name="Line 24"/>
            <p:cNvSpPr>
              <a:spLocks noChangeShapeType="1"/>
            </p:cNvSpPr>
            <p:nvPr/>
          </p:nvSpPr>
          <p:spPr bwMode="auto">
            <a:xfrm flipV="1">
              <a:off x="4015" y="2223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2" name="Line 25"/>
            <p:cNvSpPr>
              <a:spLocks noChangeShapeType="1"/>
            </p:cNvSpPr>
            <p:nvPr/>
          </p:nvSpPr>
          <p:spPr bwMode="auto">
            <a:xfrm flipV="1">
              <a:off x="4015" y="2097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3" name="Line 26"/>
            <p:cNvSpPr>
              <a:spLocks noChangeShapeType="1"/>
            </p:cNvSpPr>
            <p:nvPr/>
          </p:nvSpPr>
          <p:spPr bwMode="auto">
            <a:xfrm flipV="1">
              <a:off x="4015" y="1971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4" name="Line 27"/>
            <p:cNvSpPr>
              <a:spLocks noChangeShapeType="1"/>
            </p:cNvSpPr>
            <p:nvPr/>
          </p:nvSpPr>
          <p:spPr bwMode="auto">
            <a:xfrm flipV="1">
              <a:off x="4015" y="184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5" name="Line 28"/>
            <p:cNvSpPr>
              <a:spLocks noChangeShapeType="1"/>
            </p:cNvSpPr>
            <p:nvPr/>
          </p:nvSpPr>
          <p:spPr bwMode="auto">
            <a:xfrm flipV="1">
              <a:off x="4015" y="172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6" name="Line 29"/>
            <p:cNvSpPr>
              <a:spLocks noChangeShapeType="1"/>
            </p:cNvSpPr>
            <p:nvPr/>
          </p:nvSpPr>
          <p:spPr bwMode="auto">
            <a:xfrm flipV="1">
              <a:off x="4015" y="159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Line 30"/>
            <p:cNvSpPr>
              <a:spLocks noChangeShapeType="1"/>
            </p:cNvSpPr>
            <p:nvPr/>
          </p:nvSpPr>
          <p:spPr bwMode="auto">
            <a:xfrm flipV="1">
              <a:off x="4015" y="1469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Line 31"/>
            <p:cNvSpPr>
              <a:spLocks noChangeShapeType="1"/>
            </p:cNvSpPr>
            <p:nvPr/>
          </p:nvSpPr>
          <p:spPr bwMode="auto">
            <a:xfrm flipV="1">
              <a:off x="4015" y="1343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Line 32"/>
            <p:cNvSpPr>
              <a:spLocks noChangeShapeType="1"/>
            </p:cNvSpPr>
            <p:nvPr/>
          </p:nvSpPr>
          <p:spPr bwMode="auto">
            <a:xfrm flipV="1">
              <a:off x="4015" y="1217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Line 33"/>
            <p:cNvSpPr>
              <a:spLocks noChangeShapeType="1"/>
            </p:cNvSpPr>
            <p:nvPr/>
          </p:nvSpPr>
          <p:spPr bwMode="auto">
            <a:xfrm flipV="1">
              <a:off x="4015" y="1092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Line 34"/>
            <p:cNvSpPr>
              <a:spLocks noChangeShapeType="1"/>
            </p:cNvSpPr>
            <p:nvPr/>
          </p:nvSpPr>
          <p:spPr bwMode="auto">
            <a:xfrm flipV="1">
              <a:off x="4015" y="96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2" name="Line 35"/>
            <p:cNvSpPr>
              <a:spLocks noChangeShapeType="1"/>
            </p:cNvSpPr>
            <p:nvPr/>
          </p:nvSpPr>
          <p:spPr bwMode="auto">
            <a:xfrm flipV="1">
              <a:off x="4015" y="84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3" name="Line 36"/>
            <p:cNvSpPr>
              <a:spLocks noChangeShapeType="1"/>
            </p:cNvSpPr>
            <p:nvPr/>
          </p:nvSpPr>
          <p:spPr bwMode="auto">
            <a:xfrm flipV="1">
              <a:off x="4015" y="71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4" name="Line 37"/>
            <p:cNvSpPr>
              <a:spLocks noChangeShapeType="1"/>
            </p:cNvSpPr>
            <p:nvPr/>
          </p:nvSpPr>
          <p:spPr bwMode="auto">
            <a:xfrm flipV="1">
              <a:off x="4015" y="589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 flipV="1">
              <a:off x="4015" y="470"/>
              <a:ext cx="0" cy="77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6" name="Oval 39"/>
            <p:cNvSpPr>
              <a:spLocks noChangeArrowheads="1"/>
            </p:cNvSpPr>
            <p:nvPr/>
          </p:nvSpPr>
          <p:spPr bwMode="auto">
            <a:xfrm>
              <a:off x="628" y="9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7" name="Oval 40"/>
            <p:cNvSpPr>
              <a:spLocks noChangeArrowheads="1"/>
            </p:cNvSpPr>
            <p:nvPr/>
          </p:nvSpPr>
          <p:spPr bwMode="auto">
            <a:xfrm>
              <a:off x="859" y="15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8" name="Oval 41"/>
            <p:cNvSpPr>
              <a:spLocks noChangeArrowheads="1"/>
            </p:cNvSpPr>
            <p:nvPr/>
          </p:nvSpPr>
          <p:spPr bwMode="auto">
            <a:xfrm>
              <a:off x="1093" y="1291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9" name="Oval 42"/>
            <p:cNvSpPr>
              <a:spLocks noChangeArrowheads="1"/>
            </p:cNvSpPr>
            <p:nvPr/>
          </p:nvSpPr>
          <p:spPr bwMode="auto">
            <a:xfrm>
              <a:off x="1323" y="108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0" name="Oval 43"/>
            <p:cNvSpPr>
              <a:spLocks noChangeArrowheads="1"/>
            </p:cNvSpPr>
            <p:nvPr/>
          </p:nvSpPr>
          <p:spPr bwMode="auto">
            <a:xfrm>
              <a:off x="1553" y="167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1" name="Oval 44"/>
            <p:cNvSpPr>
              <a:spLocks noChangeArrowheads="1"/>
            </p:cNvSpPr>
            <p:nvPr/>
          </p:nvSpPr>
          <p:spPr bwMode="auto">
            <a:xfrm>
              <a:off x="1784" y="17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2" name="Oval 45"/>
            <p:cNvSpPr>
              <a:spLocks noChangeArrowheads="1"/>
            </p:cNvSpPr>
            <p:nvPr/>
          </p:nvSpPr>
          <p:spPr bwMode="auto">
            <a:xfrm>
              <a:off x="2018" y="155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3" name="Oval 46"/>
            <p:cNvSpPr>
              <a:spLocks noChangeArrowheads="1"/>
            </p:cNvSpPr>
            <p:nvPr/>
          </p:nvSpPr>
          <p:spPr bwMode="auto">
            <a:xfrm>
              <a:off x="2248" y="20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4" name="Oval 47"/>
            <p:cNvSpPr>
              <a:spLocks noChangeArrowheads="1"/>
            </p:cNvSpPr>
            <p:nvPr/>
          </p:nvSpPr>
          <p:spPr bwMode="auto">
            <a:xfrm>
              <a:off x="2479" y="220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5" name="Oval 48"/>
            <p:cNvSpPr>
              <a:spLocks noChangeArrowheads="1"/>
            </p:cNvSpPr>
            <p:nvPr/>
          </p:nvSpPr>
          <p:spPr bwMode="auto">
            <a:xfrm>
              <a:off x="2709" y="22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6" name="Oval 49"/>
            <p:cNvSpPr>
              <a:spLocks noChangeArrowheads="1"/>
            </p:cNvSpPr>
            <p:nvPr/>
          </p:nvSpPr>
          <p:spPr bwMode="auto">
            <a:xfrm>
              <a:off x="2943" y="252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7" name="Oval 50"/>
            <p:cNvSpPr>
              <a:spLocks noChangeArrowheads="1"/>
            </p:cNvSpPr>
            <p:nvPr/>
          </p:nvSpPr>
          <p:spPr bwMode="auto">
            <a:xfrm>
              <a:off x="3173" y="252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8" name="Oval 51"/>
            <p:cNvSpPr>
              <a:spLocks noChangeArrowheads="1"/>
            </p:cNvSpPr>
            <p:nvPr/>
          </p:nvSpPr>
          <p:spPr bwMode="auto">
            <a:xfrm>
              <a:off x="3404" y="258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9" name="Oval 52"/>
            <p:cNvSpPr>
              <a:spLocks noChangeArrowheads="1"/>
            </p:cNvSpPr>
            <p:nvPr/>
          </p:nvSpPr>
          <p:spPr bwMode="auto">
            <a:xfrm>
              <a:off x="3634" y="27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0" name="Oval 53"/>
            <p:cNvSpPr>
              <a:spLocks noChangeArrowheads="1"/>
            </p:cNvSpPr>
            <p:nvPr/>
          </p:nvSpPr>
          <p:spPr bwMode="auto">
            <a:xfrm>
              <a:off x="3868" y="30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1" name="Freeform 54"/>
            <p:cNvSpPr>
              <a:spLocks/>
            </p:cNvSpPr>
            <p:nvPr/>
          </p:nvSpPr>
          <p:spPr bwMode="auto">
            <a:xfrm>
              <a:off x="660" y="1067"/>
              <a:ext cx="3239" cy="1924"/>
            </a:xfrm>
            <a:custGeom>
              <a:avLst/>
              <a:gdLst>
                <a:gd name="T0" fmla="*/ 0 w 928"/>
                <a:gd name="T1" fmla="*/ 0 h 551"/>
                <a:gd name="T2" fmla="*/ 464 w 928"/>
                <a:gd name="T3" fmla="*/ 275 h 551"/>
                <a:gd name="T4" fmla="*/ 928 w 928"/>
                <a:gd name="T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8" h="551">
                  <a:moveTo>
                    <a:pt x="0" y="0"/>
                  </a:moveTo>
                  <a:lnTo>
                    <a:pt x="464" y="275"/>
                  </a:lnTo>
                  <a:lnTo>
                    <a:pt x="928" y="551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2" name="Oval 55"/>
            <p:cNvSpPr>
              <a:spLocks noChangeArrowheads="1"/>
            </p:cNvSpPr>
            <p:nvPr/>
          </p:nvSpPr>
          <p:spPr bwMode="auto">
            <a:xfrm>
              <a:off x="4098" y="355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3" name="Oval 56"/>
            <p:cNvSpPr>
              <a:spLocks noChangeArrowheads="1"/>
            </p:cNvSpPr>
            <p:nvPr/>
          </p:nvSpPr>
          <p:spPr bwMode="auto">
            <a:xfrm>
              <a:off x="4329" y="31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4" name="Oval 57"/>
            <p:cNvSpPr>
              <a:spLocks noChangeArrowheads="1"/>
            </p:cNvSpPr>
            <p:nvPr/>
          </p:nvSpPr>
          <p:spPr bwMode="auto">
            <a:xfrm>
              <a:off x="4563" y="304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5" name="Oval 58"/>
            <p:cNvSpPr>
              <a:spLocks noChangeArrowheads="1"/>
            </p:cNvSpPr>
            <p:nvPr/>
          </p:nvSpPr>
          <p:spPr bwMode="auto">
            <a:xfrm>
              <a:off x="4793" y="346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6" name="Oval 59"/>
            <p:cNvSpPr>
              <a:spLocks noChangeArrowheads="1"/>
            </p:cNvSpPr>
            <p:nvPr/>
          </p:nvSpPr>
          <p:spPr bwMode="auto">
            <a:xfrm>
              <a:off x="5023" y="35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7" name="Oval 60"/>
            <p:cNvSpPr>
              <a:spLocks noChangeArrowheads="1"/>
            </p:cNvSpPr>
            <p:nvPr/>
          </p:nvSpPr>
          <p:spPr bwMode="auto">
            <a:xfrm>
              <a:off x="5254" y="318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Oval 61"/>
            <p:cNvSpPr>
              <a:spLocks noChangeArrowheads="1"/>
            </p:cNvSpPr>
            <p:nvPr/>
          </p:nvSpPr>
          <p:spPr bwMode="auto">
            <a:xfrm>
              <a:off x="5488" y="345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9" name="Freeform 62"/>
            <p:cNvSpPr>
              <a:spLocks/>
            </p:cNvSpPr>
            <p:nvPr/>
          </p:nvSpPr>
          <p:spPr bwMode="auto">
            <a:xfrm>
              <a:off x="4130" y="3354"/>
              <a:ext cx="1389" cy="56"/>
            </a:xfrm>
            <a:custGeom>
              <a:avLst/>
              <a:gdLst>
                <a:gd name="T0" fmla="*/ 0 w 398"/>
                <a:gd name="T1" fmla="*/ 0 h 16"/>
                <a:gd name="T2" fmla="*/ 199 w 398"/>
                <a:gd name="T3" fmla="*/ 8 h 16"/>
                <a:gd name="T4" fmla="*/ 398 w 398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16">
                  <a:moveTo>
                    <a:pt x="0" y="0"/>
                  </a:moveTo>
                  <a:lnTo>
                    <a:pt x="199" y="8"/>
                  </a:lnTo>
                  <a:lnTo>
                    <a:pt x="398" y="16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0" name="Line 63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1" name="Line 64"/>
            <p:cNvSpPr>
              <a:spLocks noChangeShapeType="1"/>
            </p:cNvSpPr>
            <p:nvPr/>
          </p:nvSpPr>
          <p:spPr bwMode="auto">
            <a:xfrm flipH="1">
              <a:off x="510" y="336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2" name="Rectangle 65"/>
            <p:cNvSpPr>
              <a:spLocks noChangeArrowheads="1"/>
            </p:cNvSpPr>
            <p:nvPr/>
          </p:nvSpPr>
          <p:spPr bwMode="auto">
            <a:xfrm rot="16200000">
              <a:off x="341" y="3227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</a:t>
              </a:r>
            </a:p>
          </p:txBody>
        </p:sp>
        <p:sp>
          <p:nvSpPr>
            <p:cNvPr id="153" name="Line 66"/>
            <p:cNvSpPr>
              <a:spLocks noChangeShapeType="1"/>
            </p:cNvSpPr>
            <p:nvPr/>
          </p:nvSpPr>
          <p:spPr bwMode="auto">
            <a:xfrm flipH="1">
              <a:off x="510" y="2722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4" name="Rectangle 67"/>
            <p:cNvSpPr>
              <a:spLocks noChangeArrowheads="1"/>
            </p:cNvSpPr>
            <p:nvPr/>
          </p:nvSpPr>
          <p:spPr bwMode="auto">
            <a:xfrm rot="16200000">
              <a:off x="278" y="2580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0.2</a:t>
              </a:r>
            </a:p>
          </p:txBody>
        </p:sp>
        <p:sp>
          <p:nvSpPr>
            <p:cNvPr id="155" name="Line 68"/>
            <p:cNvSpPr>
              <a:spLocks noChangeShapeType="1"/>
            </p:cNvSpPr>
            <p:nvPr/>
          </p:nvSpPr>
          <p:spPr bwMode="auto">
            <a:xfrm flipH="1">
              <a:off x="510" y="207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6" name="Rectangle 69"/>
            <p:cNvSpPr>
              <a:spLocks noChangeArrowheads="1"/>
            </p:cNvSpPr>
            <p:nvPr/>
          </p:nvSpPr>
          <p:spPr bwMode="auto">
            <a:xfrm rot="16200000">
              <a:off x="278" y="1934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0.4</a:t>
              </a:r>
            </a:p>
          </p:txBody>
        </p:sp>
        <p:sp>
          <p:nvSpPr>
            <p:cNvPr id="157" name="Line 70"/>
            <p:cNvSpPr>
              <a:spLocks noChangeShapeType="1"/>
            </p:cNvSpPr>
            <p:nvPr/>
          </p:nvSpPr>
          <p:spPr bwMode="auto">
            <a:xfrm flipH="1">
              <a:off x="510" y="1434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8" name="Rectangle 71"/>
            <p:cNvSpPr>
              <a:spLocks noChangeArrowheads="1"/>
            </p:cNvSpPr>
            <p:nvPr/>
          </p:nvSpPr>
          <p:spPr bwMode="auto">
            <a:xfrm rot="16200000">
              <a:off x="277" y="1292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0.6</a:t>
              </a:r>
            </a:p>
          </p:txBody>
        </p:sp>
        <p:sp>
          <p:nvSpPr>
            <p:cNvPr id="159" name="Line 72"/>
            <p:cNvSpPr>
              <a:spLocks noChangeShapeType="1"/>
            </p:cNvSpPr>
            <p:nvPr/>
          </p:nvSpPr>
          <p:spPr bwMode="auto">
            <a:xfrm flipH="1">
              <a:off x="510" y="78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73"/>
            <p:cNvSpPr>
              <a:spLocks noChangeArrowheads="1"/>
            </p:cNvSpPr>
            <p:nvPr/>
          </p:nvSpPr>
          <p:spPr bwMode="auto">
            <a:xfrm rot="16200000">
              <a:off x="278" y="646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0.8</a:t>
              </a:r>
            </a:p>
          </p:txBody>
        </p:sp>
        <p:sp>
          <p:nvSpPr>
            <p:cNvPr id="162" name="Line 75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3" name="Line 76"/>
            <p:cNvSpPr>
              <a:spLocks noChangeShapeType="1"/>
            </p:cNvSpPr>
            <p:nvPr/>
          </p:nvSpPr>
          <p:spPr bwMode="auto">
            <a:xfrm>
              <a:off x="89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4" name="Rectangle 77"/>
            <p:cNvSpPr>
              <a:spLocks noChangeArrowheads="1"/>
            </p:cNvSpPr>
            <p:nvPr/>
          </p:nvSpPr>
          <p:spPr bwMode="auto">
            <a:xfrm>
              <a:off x="81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10</a:t>
              </a:r>
            </a:p>
          </p:txBody>
        </p:sp>
        <p:sp>
          <p:nvSpPr>
            <p:cNvPr id="165" name="Line 78"/>
            <p:cNvSpPr>
              <a:spLocks noChangeShapeType="1"/>
            </p:cNvSpPr>
            <p:nvPr/>
          </p:nvSpPr>
          <p:spPr bwMode="auto">
            <a:xfrm>
              <a:off x="204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6" name="Rectangle 79"/>
            <p:cNvSpPr>
              <a:spLocks noChangeArrowheads="1"/>
            </p:cNvSpPr>
            <p:nvPr/>
          </p:nvSpPr>
          <p:spPr bwMode="auto">
            <a:xfrm>
              <a:off x="196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15</a:t>
              </a:r>
            </a:p>
          </p:txBody>
        </p:sp>
        <p:sp>
          <p:nvSpPr>
            <p:cNvPr id="167" name="Line 80"/>
            <p:cNvSpPr>
              <a:spLocks noChangeShapeType="1"/>
            </p:cNvSpPr>
            <p:nvPr/>
          </p:nvSpPr>
          <p:spPr bwMode="auto">
            <a:xfrm>
              <a:off x="320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8" name="Rectangle 81"/>
            <p:cNvSpPr>
              <a:spLocks noChangeArrowheads="1"/>
            </p:cNvSpPr>
            <p:nvPr/>
          </p:nvSpPr>
          <p:spPr bwMode="auto">
            <a:xfrm>
              <a:off x="312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20</a:t>
              </a:r>
            </a:p>
          </p:txBody>
        </p:sp>
        <p:sp>
          <p:nvSpPr>
            <p:cNvPr id="169" name="Line 82"/>
            <p:cNvSpPr>
              <a:spLocks noChangeShapeType="1"/>
            </p:cNvSpPr>
            <p:nvPr/>
          </p:nvSpPr>
          <p:spPr bwMode="auto">
            <a:xfrm>
              <a:off x="43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Rectangle 83"/>
            <p:cNvSpPr>
              <a:spLocks noChangeArrowheads="1"/>
            </p:cNvSpPr>
            <p:nvPr/>
          </p:nvSpPr>
          <p:spPr bwMode="auto">
            <a:xfrm>
              <a:off x="428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25</a:t>
              </a:r>
            </a:p>
          </p:txBody>
        </p:sp>
        <p:sp>
          <p:nvSpPr>
            <p:cNvPr id="171" name="Line 84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Rectangle 85"/>
            <p:cNvSpPr>
              <a:spLocks noChangeArrowheads="1"/>
            </p:cNvSpPr>
            <p:nvPr/>
          </p:nvSpPr>
          <p:spPr bwMode="auto">
            <a:xfrm>
              <a:off x="543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30</a:t>
              </a:r>
            </a:p>
          </p:txBody>
        </p:sp>
        <p:sp>
          <p:nvSpPr>
            <p:cNvPr id="174" name="Rectangle 87"/>
            <p:cNvSpPr>
              <a:spLocks noChangeArrowheads="1"/>
            </p:cNvSpPr>
            <p:nvPr/>
          </p:nvSpPr>
          <p:spPr bwMode="auto">
            <a:xfrm>
              <a:off x="3062" y="212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  <a:cs typeface="Arial"/>
                </a:rPr>
                <a:t> </a:t>
              </a:r>
              <a:endParaRPr lang="en-US" altLang="en-US" sz="1800" smtClea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133" y="7620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E2D53"/>
                </a:solidFill>
                <a:latin typeface="Arial"/>
                <a:cs typeface="Arial"/>
              </a:rPr>
              <a:t>Family Fixed </a:t>
            </a:r>
            <a:r>
              <a:rPr lang="en-US" sz="1800" b="1" dirty="0" smtClean="0">
                <a:solidFill>
                  <a:srgbClr val="1E2D53"/>
                </a:solidFill>
                <a:latin typeface="Arial"/>
                <a:cs typeface="Arial"/>
              </a:rPr>
              <a:t>Effects: Sibling Comparisons 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96908" y="3697069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Slope (Age ≤ 23): 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-0.043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2742470" y="392776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0.003)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6311173" y="3649897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Slope (Age &gt; 23):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-0.003 </a:t>
            </a:r>
            <a:endParaRPr lang="en-US" sz="1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8162725" y="390374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(0.013)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6781800" y="330562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>
                <a:solidFill>
                  <a:prstClr val="black"/>
                </a:solidFill>
                <a:latin typeface="Arial"/>
                <a:cs typeface="Arial"/>
              </a:rPr>
              <a:t>δ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Age &gt; 23):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  0.008</a:t>
            </a:r>
          </a:p>
        </p:txBody>
      </p:sp>
      <p:sp>
        <p:nvSpPr>
          <p:cNvPr id="265" name="Rectangle 264"/>
          <p:cNvSpPr>
            <a:spLocks noChangeArrowheads="1"/>
          </p:cNvSpPr>
          <p:nvPr/>
        </p:nvSpPr>
        <p:spPr bwMode="auto">
          <a:xfrm>
            <a:off x="3214688" y="6372226"/>
            <a:ext cx="3770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Age of Child when Parents Move </a:t>
            </a:r>
            <a:r>
              <a:rPr lang="en-US" altLang="en-US" sz="1800" dirty="0">
                <a:solidFill>
                  <a:srgbClr val="000000"/>
                </a:solidFill>
              </a:rPr>
              <a:t>(m)</a:t>
            </a:r>
          </a:p>
          <a:p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66" name="Rectangle 265"/>
          <p:cNvSpPr>
            <a:spLocks noChangeArrowheads="1"/>
          </p:cNvSpPr>
          <p:nvPr/>
        </p:nvSpPr>
        <p:spPr bwMode="auto">
          <a:xfrm rot="16200000">
            <a:off x="-2249488" y="3084514"/>
            <a:ext cx="498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Coefficient on Predicted Rank in Destination </a:t>
            </a:r>
            <a:r>
              <a:rPr lang="en-US" altLang="en-US" sz="1800" dirty="0">
                <a:solidFill>
                  <a:srgbClr val="000000"/>
                </a:solidFill>
              </a:rPr>
              <a:t>(</a:t>
            </a:r>
            <a:r>
              <a:rPr lang="en-US" altLang="en-US" sz="1800" dirty="0" err="1">
                <a:solidFill>
                  <a:srgbClr val="000000"/>
                </a:solidFill>
              </a:rPr>
              <a:t>b</a:t>
            </a:r>
            <a:r>
              <a:rPr lang="en-US" altLang="en-US" sz="1800" baseline="-25000" dirty="0" err="1">
                <a:solidFill>
                  <a:srgbClr val="000000"/>
                </a:solidFill>
              </a:rPr>
              <a:t>m</a:t>
            </a:r>
            <a:r>
              <a:rPr lang="en-US" altLang="en-US" sz="1800" dirty="0">
                <a:solidFill>
                  <a:srgbClr val="000000"/>
                </a:solidFill>
              </a:rPr>
              <a:t>)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92125" y="336551"/>
            <a:ext cx="8513764" cy="5986463"/>
            <a:chOff x="310" y="212"/>
            <a:chExt cx="5363" cy="3771"/>
          </a:xfrm>
        </p:grpSpPr>
        <p:sp>
          <p:nvSpPr>
            <p:cNvPr id="96" name="Line 8"/>
            <p:cNvSpPr>
              <a:spLocks noChangeShapeType="1"/>
            </p:cNvSpPr>
            <p:nvPr/>
          </p:nvSpPr>
          <p:spPr bwMode="auto">
            <a:xfrm>
              <a:off x="569" y="3400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" name="Line 9"/>
            <p:cNvSpPr>
              <a:spLocks noChangeShapeType="1"/>
            </p:cNvSpPr>
            <p:nvPr/>
          </p:nvSpPr>
          <p:spPr bwMode="auto">
            <a:xfrm>
              <a:off x="569" y="2747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" name="Line 10"/>
            <p:cNvSpPr>
              <a:spLocks noChangeShapeType="1"/>
            </p:cNvSpPr>
            <p:nvPr/>
          </p:nvSpPr>
          <p:spPr bwMode="auto">
            <a:xfrm>
              <a:off x="569" y="2094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>
              <a:off x="569" y="1441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0" name="Line 12"/>
            <p:cNvSpPr>
              <a:spLocks noChangeShapeType="1"/>
            </p:cNvSpPr>
            <p:nvPr/>
          </p:nvSpPr>
          <p:spPr bwMode="auto">
            <a:xfrm>
              <a:off x="569" y="788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1" name="Line 13"/>
            <p:cNvSpPr>
              <a:spLocks noChangeShapeType="1"/>
            </p:cNvSpPr>
            <p:nvPr/>
          </p:nvSpPr>
          <p:spPr bwMode="auto">
            <a:xfrm flipV="1">
              <a:off x="4015" y="3602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2" name="Line 14"/>
            <p:cNvSpPr>
              <a:spLocks noChangeShapeType="1"/>
            </p:cNvSpPr>
            <p:nvPr/>
          </p:nvSpPr>
          <p:spPr bwMode="auto">
            <a:xfrm flipV="1">
              <a:off x="4015" y="347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 flipV="1">
              <a:off x="4015" y="3351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4" name="Line 16"/>
            <p:cNvSpPr>
              <a:spLocks noChangeShapeType="1"/>
            </p:cNvSpPr>
            <p:nvPr/>
          </p:nvSpPr>
          <p:spPr bwMode="auto">
            <a:xfrm flipV="1">
              <a:off x="4015" y="3225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5" name="Line 17"/>
            <p:cNvSpPr>
              <a:spLocks noChangeShapeType="1"/>
            </p:cNvSpPr>
            <p:nvPr/>
          </p:nvSpPr>
          <p:spPr bwMode="auto">
            <a:xfrm flipV="1">
              <a:off x="4015" y="3099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 flipV="1">
              <a:off x="4015" y="2974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Line 19"/>
            <p:cNvSpPr>
              <a:spLocks noChangeShapeType="1"/>
            </p:cNvSpPr>
            <p:nvPr/>
          </p:nvSpPr>
          <p:spPr bwMode="auto">
            <a:xfrm flipV="1">
              <a:off x="4015" y="2851"/>
              <a:ext cx="0" cy="81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8" name="Line 20"/>
            <p:cNvSpPr>
              <a:spLocks noChangeShapeType="1"/>
            </p:cNvSpPr>
            <p:nvPr/>
          </p:nvSpPr>
          <p:spPr bwMode="auto">
            <a:xfrm flipV="1">
              <a:off x="4015" y="2726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9" name="Line 21"/>
            <p:cNvSpPr>
              <a:spLocks noChangeShapeType="1"/>
            </p:cNvSpPr>
            <p:nvPr/>
          </p:nvSpPr>
          <p:spPr bwMode="auto">
            <a:xfrm flipV="1">
              <a:off x="4015" y="260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V="1">
              <a:off x="4015" y="247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 flipV="1">
              <a:off x="4015" y="2349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2" name="Line 24"/>
            <p:cNvSpPr>
              <a:spLocks noChangeShapeType="1"/>
            </p:cNvSpPr>
            <p:nvPr/>
          </p:nvSpPr>
          <p:spPr bwMode="auto">
            <a:xfrm flipV="1">
              <a:off x="4015" y="2223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3" name="Line 25"/>
            <p:cNvSpPr>
              <a:spLocks noChangeShapeType="1"/>
            </p:cNvSpPr>
            <p:nvPr/>
          </p:nvSpPr>
          <p:spPr bwMode="auto">
            <a:xfrm flipV="1">
              <a:off x="4015" y="2097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4" name="Line 26"/>
            <p:cNvSpPr>
              <a:spLocks noChangeShapeType="1"/>
            </p:cNvSpPr>
            <p:nvPr/>
          </p:nvSpPr>
          <p:spPr bwMode="auto">
            <a:xfrm flipV="1">
              <a:off x="4015" y="1971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5" name="Line 27"/>
            <p:cNvSpPr>
              <a:spLocks noChangeShapeType="1"/>
            </p:cNvSpPr>
            <p:nvPr/>
          </p:nvSpPr>
          <p:spPr bwMode="auto">
            <a:xfrm flipV="1">
              <a:off x="4015" y="184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6" name="Line 28"/>
            <p:cNvSpPr>
              <a:spLocks noChangeShapeType="1"/>
            </p:cNvSpPr>
            <p:nvPr/>
          </p:nvSpPr>
          <p:spPr bwMode="auto">
            <a:xfrm flipV="1">
              <a:off x="4015" y="172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 flipV="1">
              <a:off x="4015" y="159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Line 30"/>
            <p:cNvSpPr>
              <a:spLocks noChangeShapeType="1"/>
            </p:cNvSpPr>
            <p:nvPr/>
          </p:nvSpPr>
          <p:spPr bwMode="auto">
            <a:xfrm flipV="1">
              <a:off x="4015" y="1469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Line 31"/>
            <p:cNvSpPr>
              <a:spLocks noChangeShapeType="1"/>
            </p:cNvSpPr>
            <p:nvPr/>
          </p:nvSpPr>
          <p:spPr bwMode="auto">
            <a:xfrm flipV="1">
              <a:off x="4015" y="1343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Line 32"/>
            <p:cNvSpPr>
              <a:spLocks noChangeShapeType="1"/>
            </p:cNvSpPr>
            <p:nvPr/>
          </p:nvSpPr>
          <p:spPr bwMode="auto">
            <a:xfrm flipV="1">
              <a:off x="4015" y="1217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/>
          </p:nvSpPr>
          <p:spPr bwMode="auto">
            <a:xfrm flipV="1">
              <a:off x="4015" y="1092"/>
              <a:ext cx="0" cy="83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2" name="Line 34"/>
            <p:cNvSpPr>
              <a:spLocks noChangeShapeType="1"/>
            </p:cNvSpPr>
            <p:nvPr/>
          </p:nvSpPr>
          <p:spPr bwMode="auto">
            <a:xfrm flipV="1">
              <a:off x="4015" y="966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3" name="Line 35"/>
            <p:cNvSpPr>
              <a:spLocks noChangeShapeType="1"/>
            </p:cNvSpPr>
            <p:nvPr/>
          </p:nvSpPr>
          <p:spPr bwMode="auto">
            <a:xfrm flipV="1">
              <a:off x="4015" y="840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4" name="Line 36"/>
            <p:cNvSpPr>
              <a:spLocks noChangeShapeType="1"/>
            </p:cNvSpPr>
            <p:nvPr/>
          </p:nvSpPr>
          <p:spPr bwMode="auto">
            <a:xfrm flipV="1">
              <a:off x="4015" y="714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5" name="Line 37"/>
            <p:cNvSpPr>
              <a:spLocks noChangeShapeType="1"/>
            </p:cNvSpPr>
            <p:nvPr/>
          </p:nvSpPr>
          <p:spPr bwMode="auto">
            <a:xfrm flipV="1">
              <a:off x="4015" y="589"/>
              <a:ext cx="0" cy="84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4015" y="470"/>
              <a:ext cx="0" cy="77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7" name="Oval 39"/>
            <p:cNvSpPr>
              <a:spLocks noChangeArrowheads="1"/>
            </p:cNvSpPr>
            <p:nvPr/>
          </p:nvSpPr>
          <p:spPr bwMode="auto">
            <a:xfrm>
              <a:off x="628" y="9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8" name="Oval 40"/>
            <p:cNvSpPr>
              <a:spLocks noChangeArrowheads="1"/>
            </p:cNvSpPr>
            <p:nvPr/>
          </p:nvSpPr>
          <p:spPr bwMode="auto">
            <a:xfrm>
              <a:off x="859" y="15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9" name="Oval 41"/>
            <p:cNvSpPr>
              <a:spLocks noChangeArrowheads="1"/>
            </p:cNvSpPr>
            <p:nvPr/>
          </p:nvSpPr>
          <p:spPr bwMode="auto">
            <a:xfrm>
              <a:off x="1093" y="128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0" name="Oval 42"/>
            <p:cNvSpPr>
              <a:spLocks noChangeArrowheads="1"/>
            </p:cNvSpPr>
            <p:nvPr/>
          </p:nvSpPr>
          <p:spPr bwMode="auto">
            <a:xfrm>
              <a:off x="1323" y="108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1" name="Oval 43"/>
            <p:cNvSpPr>
              <a:spLocks noChangeArrowheads="1"/>
            </p:cNvSpPr>
            <p:nvPr/>
          </p:nvSpPr>
          <p:spPr bwMode="auto">
            <a:xfrm>
              <a:off x="1553" y="16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2" name="Oval 44"/>
            <p:cNvSpPr>
              <a:spLocks noChangeArrowheads="1"/>
            </p:cNvSpPr>
            <p:nvPr/>
          </p:nvSpPr>
          <p:spPr bwMode="auto">
            <a:xfrm>
              <a:off x="1784" y="17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3" name="Oval 45"/>
            <p:cNvSpPr>
              <a:spLocks noChangeArrowheads="1"/>
            </p:cNvSpPr>
            <p:nvPr/>
          </p:nvSpPr>
          <p:spPr bwMode="auto">
            <a:xfrm>
              <a:off x="2018" y="15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4" name="Oval 46"/>
            <p:cNvSpPr>
              <a:spLocks noChangeArrowheads="1"/>
            </p:cNvSpPr>
            <p:nvPr/>
          </p:nvSpPr>
          <p:spPr bwMode="auto">
            <a:xfrm>
              <a:off x="2248" y="209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5" name="Oval 47"/>
            <p:cNvSpPr>
              <a:spLocks noChangeArrowheads="1"/>
            </p:cNvSpPr>
            <p:nvPr/>
          </p:nvSpPr>
          <p:spPr bwMode="auto">
            <a:xfrm>
              <a:off x="2479" y="220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6" name="Oval 48"/>
            <p:cNvSpPr>
              <a:spLocks noChangeArrowheads="1"/>
            </p:cNvSpPr>
            <p:nvPr/>
          </p:nvSpPr>
          <p:spPr bwMode="auto">
            <a:xfrm>
              <a:off x="2709" y="22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7" name="Oval 49"/>
            <p:cNvSpPr>
              <a:spLocks noChangeArrowheads="1"/>
            </p:cNvSpPr>
            <p:nvPr/>
          </p:nvSpPr>
          <p:spPr bwMode="auto">
            <a:xfrm>
              <a:off x="2943" y="252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8" name="Oval 50"/>
            <p:cNvSpPr>
              <a:spLocks noChangeArrowheads="1"/>
            </p:cNvSpPr>
            <p:nvPr/>
          </p:nvSpPr>
          <p:spPr bwMode="auto">
            <a:xfrm>
              <a:off x="3173" y="252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9" name="Oval 51"/>
            <p:cNvSpPr>
              <a:spLocks noChangeArrowheads="1"/>
            </p:cNvSpPr>
            <p:nvPr/>
          </p:nvSpPr>
          <p:spPr bwMode="auto">
            <a:xfrm>
              <a:off x="3404" y="258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0" name="Oval 52"/>
            <p:cNvSpPr>
              <a:spLocks noChangeArrowheads="1"/>
            </p:cNvSpPr>
            <p:nvPr/>
          </p:nvSpPr>
          <p:spPr bwMode="auto">
            <a:xfrm>
              <a:off x="3634" y="279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1" name="Oval 53"/>
            <p:cNvSpPr>
              <a:spLocks noChangeArrowheads="1"/>
            </p:cNvSpPr>
            <p:nvPr/>
          </p:nvSpPr>
          <p:spPr bwMode="auto">
            <a:xfrm>
              <a:off x="3868" y="30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2" name="Freeform 54"/>
            <p:cNvSpPr>
              <a:spLocks/>
            </p:cNvSpPr>
            <p:nvPr/>
          </p:nvSpPr>
          <p:spPr bwMode="auto">
            <a:xfrm>
              <a:off x="660" y="1060"/>
              <a:ext cx="3239" cy="1935"/>
            </a:xfrm>
            <a:custGeom>
              <a:avLst/>
              <a:gdLst>
                <a:gd name="T0" fmla="*/ 0 w 928"/>
                <a:gd name="T1" fmla="*/ 0 h 554"/>
                <a:gd name="T2" fmla="*/ 464 w 928"/>
                <a:gd name="T3" fmla="*/ 277 h 554"/>
                <a:gd name="T4" fmla="*/ 928 w 928"/>
                <a:gd name="T5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8" h="554">
                  <a:moveTo>
                    <a:pt x="0" y="0"/>
                  </a:moveTo>
                  <a:lnTo>
                    <a:pt x="464" y="277"/>
                  </a:lnTo>
                  <a:lnTo>
                    <a:pt x="928" y="554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3" name="Oval 55"/>
            <p:cNvSpPr>
              <a:spLocks noChangeArrowheads="1"/>
            </p:cNvSpPr>
            <p:nvPr/>
          </p:nvSpPr>
          <p:spPr bwMode="auto">
            <a:xfrm>
              <a:off x="4098" y="35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4" name="Oval 56"/>
            <p:cNvSpPr>
              <a:spLocks noChangeArrowheads="1"/>
            </p:cNvSpPr>
            <p:nvPr/>
          </p:nvSpPr>
          <p:spPr bwMode="auto">
            <a:xfrm>
              <a:off x="4329" y="318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5" name="Oval 57"/>
            <p:cNvSpPr>
              <a:spLocks noChangeArrowheads="1"/>
            </p:cNvSpPr>
            <p:nvPr/>
          </p:nvSpPr>
          <p:spPr bwMode="auto">
            <a:xfrm>
              <a:off x="4563" y="304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6" name="Oval 58"/>
            <p:cNvSpPr>
              <a:spLocks noChangeArrowheads="1"/>
            </p:cNvSpPr>
            <p:nvPr/>
          </p:nvSpPr>
          <p:spPr bwMode="auto">
            <a:xfrm>
              <a:off x="4793" y="34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7" name="Oval 59"/>
            <p:cNvSpPr>
              <a:spLocks noChangeArrowheads="1"/>
            </p:cNvSpPr>
            <p:nvPr/>
          </p:nvSpPr>
          <p:spPr bwMode="auto">
            <a:xfrm>
              <a:off x="5023" y="35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8" name="Oval 60"/>
            <p:cNvSpPr>
              <a:spLocks noChangeArrowheads="1"/>
            </p:cNvSpPr>
            <p:nvPr/>
          </p:nvSpPr>
          <p:spPr bwMode="auto">
            <a:xfrm>
              <a:off x="5254" y="318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9" name="Oval 61"/>
            <p:cNvSpPr>
              <a:spLocks noChangeArrowheads="1"/>
            </p:cNvSpPr>
            <p:nvPr/>
          </p:nvSpPr>
          <p:spPr bwMode="auto">
            <a:xfrm>
              <a:off x="5488" y="34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0" name="Freeform 62"/>
            <p:cNvSpPr>
              <a:spLocks/>
            </p:cNvSpPr>
            <p:nvPr/>
          </p:nvSpPr>
          <p:spPr bwMode="auto">
            <a:xfrm>
              <a:off x="4130" y="3361"/>
              <a:ext cx="1389" cy="49"/>
            </a:xfrm>
            <a:custGeom>
              <a:avLst/>
              <a:gdLst>
                <a:gd name="T0" fmla="*/ 0 w 398"/>
                <a:gd name="T1" fmla="*/ 0 h 14"/>
                <a:gd name="T2" fmla="*/ 199 w 398"/>
                <a:gd name="T3" fmla="*/ 7 h 14"/>
                <a:gd name="T4" fmla="*/ 398 w 398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14">
                  <a:moveTo>
                    <a:pt x="0" y="0"/>
                  </a:moveTo>
                  <a:lnTo>
                    <a:pt x="199" y="7"/>
                  </a:lnTo>
                  <a:lnTo>
                    <a:pt x="398" y="14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 flipH="1">
              <a:off x="510" y="340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3" name="Rectangle 65"/>
            <p:cNvSpPr>
              <a:spLocks noChangeArrowheads="1"/>
            </p:cNvSpPr>
            <p:nvPr/>
          </p:nvSpPr>
          <p:spPr bwMode="auto">
            <a:xfrm rot="16200000">
              <a:off x="341" y="3258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</a:t>
              </a:r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 flipH="1">
              <a:off x="510" y="2747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5" name="Rectangle 67"/>
            <p:cNvSpPr>
              <a:spLocks noChangeArrowheads="1"/>
            </p:cNvSpPr>
            <p:nvPr/>
          </p:nvSpPr>
          <p:spPr bwMode="auto">
            <a:xfrm rot="16200000">
              <a:off x="278" y="2605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0.2</a:t>
              </a:r>
            </a:p>
          </p:txBody>
        </p:sp>
        <p:sp>
          <p:nvSpPr>
            <p:cNvPr id="156" name="Line 68"/>
            <p:cNvSpPr>
              <a:spLocks noChangeShapeType="1"/>
            </p:cNvSpPr>
            <p:nvPr/>
          </p:nvSpPr>
          <p:spPr bwMode="auto">
            <a:xfrm flipH="1">
              <a:off x="510" y="2094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7" name="Rectangle 69"/>
            <p:cNvSpPr>
              <a:spLocks noChangeArrowheads="1"/>
            </p:cNvSpPr>
            <p:nvPr/>
          </p:nvSpPr>
          <p:spPr bwMode="auto">
            <a:xfrm rot="16200000">
              <a:off x="278" y="1952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0.4</a:t>
              </a:r>
            </a:p>
          </p:txBody>
        </p:sp>
        <p:sp>
          <p:nvSpPr>
            <p:cNvPr id="158" name="Line 70"/>
            <p:cNvSpPr>
              <a:spLocks noChangeShapeType="1"/>
            </p:cNvSpPr>
            <p:nvPr/>
          </p:nvSpPr>
          <p:spPr bwMode="auto">
            <a:xfrm flipH="1">
              <a:off x="510" y="144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9" name="Rectangle 71"/>
            <p:cNvSpPr>
              <a:spLocks noChangeArrowheads="1"/>
            </p:cNvSpPr>
            <p:nvPr/>
          </p:nvSpPr>
          <p:spPr bwMode="auto">
            <a:xfrm rot="16200000">
              <a:off x="277" y="1299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0.6</a:t>
              </a:r>
            </a:p>
          </p:txBody>
        </p:sp>
        <p:sp>
          <p:nvSpPr>
            <p:cNvPr id="160" name="Line 72"/>
            <p:cNvSpPr>
              <a:spLocks noChangeShapeType="1"/>
            </p:cNvSpPr>
            <p:nvPr/>
          </p:nvSpPr>
          <p:spPr bwMode="auto">
            <a:xfrm flipH="1">
              <a:off x="510" y="78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1" name="Rectangle 73"/>
            <p:cNvSpPr>
              <a:spLocks noChangeArrowheads="1"/>
            </p:cNvSpPr>
            <p:nvPr/>
          </p:nvSpPr>
          <p:spPr bwMode="auto">
            <a:xfrm rot="16200000">
              <a:off x="278" y="646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0.8</a:t>
              </a:r>
            </a:p>
          </p:txBody>
        </p:sp>
        <p:sp>
          <p:nvSpPr>
            <p:cNvPr id="163" name="Line 75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4" name="Line 76"/>
            <p:cNvSpPr>
              <a:spLocks noChangeShapeType="1"/>
            </p:cNvSpPr>
            <p:nvPr/>
          </p:nvSpPr>
          <p:spPr bwMode="auto">
            <a:xfrm>
              <a:off x="89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5" name="Rectangle 77"/>
            <p:cNvSpPr>
              <a:spLocks noChangeArrowheads="1"/>
            </p:cNvSpPr>
            <p:nvPr/>
          </p:nvSpPr>
          <p:spPr bwMode="auto">
            <a:xfrm>
              <a:off x="81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10</a:t>
              </a:r>
            </a:p>
          </p:txBody>
        </p:sp>
        <p:sp>
          <p:nvSpPr>
            <p:cNvPr id="166" name="Line 78"/>
            <p:cNvSpPr>
              <a:spLocks noChangeShapeType="1"/>
            </p:cNvSpPr>
            <p:nvPr/>
          </p:nvSpPr>
          <p:spPr bwMode="auto">
            <a:xfrm>
              <a:off x="204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7" name="Rectangle 79"/>
            <p:cNvSpPr>
              <a:spLocks noChangeArrowheads="1"/>
            </p:cNvSpPr>
            <p:nvPr/>
          </p:nvSpPr>
          <p:spPr bwMode="auto">
            <a:xfrm>
              <a:off x="196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15</a:t>
              </a:r>
            </a:p>
          </p:txBody>
        </p:sp>
        <p:sp>
          <p:nvSpPr>
            <p:cNvPr id="168" name="Line 80"/>
            <p:cNvSpPr>
              <a:spLocks noChangeShapeType="1"/>
            </p:cNvSpPr>
            <p:nvPr/>
          </p:nvSpPr>
          <p:spPr bwMode="auto">
            <a:xfrm>
              <a:off x="320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9" name="Rectangle 81"/>
            <p:cNvSpPr>
              <a:spLocks noChangeArrowheads="1"/>
            </p:cNvSpPr>
            <p:nvPr/>
          </p:nvSpPr>
          <p:spPr bwMode="auto">
            <a:xfrm>
              <a:off x="312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20</a:t>
              </a:r>
            </a:p>
          </p:txBody>
        </p:sp>
        <p:sp>
          <p:nvSpPr>
            <p:cNvPr id="170" name="Line 82"/>
            <p:cNvSpPr>
              <a:spLocks noChangeShapeType="1"/>
            </p:cNvSpPr>
            <p:nvPr/>
          </p:nvSpPr>
          <p:spPr bwMode="auto">
            <a:xfrm>
              <a:off x="43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Rectangle 83"/>
            <p:cNvSpPr>
              <a:spLocks noChangeArrowheads="1"/>
            </p:cNvSpPr>
            <p:nvPr/>
          </p:nvSpPr>
          <p:spPr bwMode="auto">
            <a:xfrm>
              <a:off x="428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25</a:t>
              </a:r>
            </a:p>
          </p:txBody>
        </p:sp>
        <p:sp>
          <p:nvSpPr>
            <p:cNvPr id="172" name="Line 84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Rectangle 85"/>
            <p:cNvSpPr>
              <a:spLocks noChangeArrowheads="1"/>
            </p:cNvSpPr>
            <p:nvPr/>
          </p:nvSpPr>
          <p:spPr bwMode="auto">
            <a:xfrm>
              <a:off x="543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  <a:cs typeface="Arial"/>
                </a:rPr>
                <a:t>30</a:t>
              </a:r>
            </a:p>
          </p:txBody>
        </p:sp>
        <p:sp>
          <p:nvSpPr>
            <p:cNvPr id="175" name="Rectangle 87"/>
            <p:cNvSpPr>
              <a:spLocks noChangeArrowheads="1"/>
            </p:cNvSpPr>
            <p:nvPr/>
          </p:nvSpPr>
          <p:spPr bwMode="auto">
            <a:xfrm>
              <a:off x="3062" y="212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  <a:cs typeface="Arial"/>
                </a:rPr>
                <a:t> </a:t>
              </a:r>
              <a:endParaRPr lang="en-US" altLang="en-US" sz="1800" smtClea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96908" y="3697069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Slope (Age ≤ 23): 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-0.042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742470" y="392776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0.003)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11173" y="3649897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Slope (Age &gt; 23):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-0.003 </a:t>
            </a:r>
            <a:endParaRPr lang="en-US" sz="1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8162725" y="390374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(0.013)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81800" y="330562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>
                <a:solidFill>
                  <a:prstClr val="black"/>
                </a:solidFill>
                <a:latin typeface="Arial"/>
                <a:cs typeface="Arial"/>
              </a:rPr>
              <a:t>δ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/>
              </a:rPr>
              <a:t>Age &gt; 23):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  0.015</a:t>
            </a:r>
          </a:p>
        </p:txBody>
      </p:sp>
      <p:sp>
        <p:nvSpPr>
          <p:cNvPr id="178" name="Rectangle 76"/>
          <p:cNvSpPr>
            <a:spLocks noChangeArrowheads="1"/>
          </p:cNvSpPr>
          <p:nvPr/>
        </p:nvSpPr>
        <p:spPr bwMode="auto">
          <a:xfrm rot="16200000">
            <a:off x="-2249487" y="3084513"/>
            <a:ext cx="4984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Coefficient on Predicted Rank in Destination </a:t>
            </a:r>
            <a:r>
              <a:rPr lang="en-US" altLang="en-US" sz="1800" dirty="0">
                <a:solidFill>
                  <a:srgbClr val="000000"/>
                </a:solidFill>
              </a:rPr>
              <a:t>(</a:t>
            </a:r>
            <a:r>
              <a:rPr lang="en-US" altLang="en-US" sz="1800" dirty="0" err="1">
                <a:solidFill>
                  <a:srgbClr val="000000"/>
                </a:solidFill>
              </a:rPr>
              <a:t>b</a:t>
            </a:r>
            <a:r>
              <a:rPr lang="en-US" altLang="en-US" sz="1800" baseline="-25000" dirty="0" err="1">
                <a:solidFill>
                  <a:srgbClr val="000000"/>
                </a:solidFill>
              </a:rPr>
              <a:t>m</a:t>
            </a:r>
            <a:r>
              <a:rPr lang="en-US" altLang="en-US" sz="1800" dirty="0">
                <a:solidFill>
                  <a:srgbClr val="000000"/>
                </a:solidFill>
              </a:rPr>
              <a:t>)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79" name="Rectangle 88"/>
          <p:cNvSpPr>
            <a:spLocks noChangeArrowheads="1"/>
          </p:cNvSpPr>
          <p:nvPr/>
        </p:nvSpPr>
        <p:spPr bwMode="auto">
          <a:xfrm>
            <a:off x="3214688" y="6372226"/>
            <a:ext cx="3770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Age of Child when Parents Move </a:t>
            </a:r>
            <a:r>
              <a:rPr lang="en-US" altLang="en-US" sz="1800" dirty="0">
                <a:solidFill>
                  <a:srgbClr val="000000"/>
                </a:solidFill>
              </a:rPr>
              <a:t>(m)</a:t>
            </a:r>
          </a:p>
          <a:p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33" y="76200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E2D53"/>
                </a:solidFill>
                <a:latin typeface="Arial"/>
                <a:cs typeface="Arial"/>
              </a:rPr>
              <a:t>Family Fixed </a:t>
            </a:r>
            <a:r>
              <a:rPr lang="en-US" sz="1800" b="1" dirty="0" smtClean="0">
                <a:solidFill>
                  <a:srgbClr val="1E2D53"/>
                </a:solidFill>
                <a:latin typeface="Arial"/>
                <a:cs typeface="Arial"/>
              </a:rPr>
              <a:t>Effects: Sibling Comparisons </a:t>
            </a:r>
          </a:p>
          <a:p>
            <a:pPr algn="ctr"/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with </a:t>
            </a:r>
            <a:r>
              <a:rPr lang="en-US" sz="1800" dirty="0">
                <a:solidFill>
                  <a:srgbClr val="1E2D53"/>
                </a:solidFill>
                <a:latin typeface="Arial"/>
                <a:cs typeface="Arial"/>
              </a:rPr>
              <a:t>Controls for Change in Income and Marital Status at Move</a:t>
            </a:r>
          </a:p>
        </p:txBody>
      </p:sp>
    </p:spTree>
    <p:extLst>
      <p:ext uri="{BB962C8B-B14F-4D97-AF65-F5344CB8AC3E}">
        <p14:creationId xmlns:p14="http://schemas.microsoft.com/office/powerpoint/2010/main" val="22357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confounds due to unobservable shocks (e.g., changes in wealth) using two approaches</a:t>
            </a:r>
          </a:p>
          <a:p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Aft>
                <a:spcPct val="0"/>
              </a:spcAft>
              <a:buClrTx/>
              <a:buSzPct val="80000"/>
              <a:buFont typeface="+mj-lt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Experimental variation: Moving to Opportunity experiment</a:t>
            </a:r>
          </a:p>
          <a:p>
            <a:pPr marL="800100" lvl="1" indent="-342900" eaLnBrk="0" fontAlgn="base" hangingPunct="0">
              <a:spcAft>
                <a:spcPct val="0"/>
              </a:spcAft>
              <a:buClrTx/>
              <a:buSzPct val="80000"/>
              <a:buFont typeface="+mj-lt"/>
              <a:buAutoNum type="arabicPeriod"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marL="800100" lvl="1" indent="-342900" eaLnBrk="0" fontAlgn="base" hangingPunct="0">
              <a:spcAft>
                <a:spcPct val="0"/>
              </a:spcAft>
              <a:buClrTx/>
              <a:buSzPct val="80000"/>
              <a:buFont typeface="+mj-lt"/>
              <a:buAutoNum type="arabicPeriod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Outcome-based placebo (</a:t>
            </a:r>
            <a:r>
              <a:rPr lang="en-US" sz="20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overidentification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) 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tests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Identifying Causal Effects: 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Time-Varying </a:t>
            </a:r>
            <a:r>
              <a:rPr lang="en-US" sz="2400" dirty="0" err="1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Unobservables</a:t>
            </a:r>
            <a:endParaRPr lang="en-US" sz="24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Identifying Causal Effects: Outcome-Based Placebo Tests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idea: exploit heterogeneity across subgroups to construct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overidentification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US" sz="200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For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example, exposure model predicts convergence to permanent residents’ outcomes not just on means but across </a:t>
            </a:r>
            <a:r>
              <a:rPr lang="en-US" sz="2000" i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entire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distribution</a:t>
            </a:r>
          </a:p>
          <a:p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lvl="1"/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Variance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of earnings for children of permanent residents in SF is higher than for children of permanent residents in Boston </a:t>
            </a:r>
            <a:endParaRPr lang="en-US" sz="200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lvl="1"/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lvl="1"/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Exposure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model predicts that children who move to SF at younger ages should be more likely to end up in 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tails</a:t>
            </a:r>
          </a:p>
          <a:p>
            <a:pPr lvl="1"/>
            <a:endParaRPr lang="en-US" sz="200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endParaRPr lang="en-US" sz="200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Less likely that unobserved shock would replicate full</a:t>
            </a:r>
            <a:r>
              <a:rPr lang="en-US" sz="2000" i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 distribution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 of outcomes in destination area in proportion to exposure time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782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954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born to parents in the bottom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of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income distribution reaches the top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3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" y="41798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  <a:latin typeface="Arial"/>
                <a:cs typeface="Arial"/>
              </a:rPr>
              <a:t>Exposure Effects on Upper-Tail and Lower-Tail Outcomes</a:t>
            </a:r>
          </a:p>
          <a:p>
            <a:pPr algn="ctr"/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Comparisons of Impacts at P90 and Non-Employment</a:t>
            </a:r>
            <a:endParaRPr lang="en-US" sz="1800" dirty="0">
              <a:solidFill>
                <a:srgbClr val="1E2D53"/>
              </a:solidFill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93080"/>
              </p:ext>
            </p:extLst>
          </p:nvPr>
        </p:nvGraphicFramePr>
        <p:xfrm>
          <a:off x="228600" y="861606"/>
          <a:ext cx="8686798" cy="484162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67000"/>
                <a:gridCol w="914400"/>
                <a:gridCol w="271981"/>
                <a:gridCol w="718619"/>
                <a:gridCol w="211550"/>
                <a:gridCol w="855250"/>
                <a:gridCol w="152400"/>
                <a:gridCol w="1035260"/>
                <a:gridCol w="930169"/>
                <a:gridCol w="930169"/>
              </a:tblGrid>
              <a:tr h="3753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Dependent Variable</a:t>
                      </a:r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1786" marR="51786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/>
                </a:tc>
                <a:tc gridSpan="5"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Child Rank in top 10%</a:t>
                      </a:r>
                    </a:p>
                  </a:txBody>
                  <a:tcPr marL="51786" marR="51786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Child Employed</a:t>
                      </a:r>
                    </a:p>
                  </a:txBody>
                  <a:tcPr marL="51786" marR="51786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51786" marR="5178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(2)</a:t>
                      </a:r>
                    </a:p>
                  </a:txBody>
                  <a:tcPr marL="51786" marR="5178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(3)</a:t>
                      </a:r>
                    </a:p>
                  </a:txBody>
                  <a:tcPr marL="51786" marR="5178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(4)</a:t>
                      </a:r>
                    </a:p>
                  </a:txBody>
                  <a:tcPr marL="51786" marR="5178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(5)</a:t>
                      </a:r>
                    </a:p>
                  </a:txBody>
                  <a:tcPr marL="51786" marR="5178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(6)</a:t>
                      </a:r>
                    </a:p>
                  </a:txBody>
                  <a:tcPr marL="51786" marR="5178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62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Distributional Prediction</a:t>
                      </a:r>
                    </a:p>
                  </a:txBody>
                  <a:tcPr marL="51786" marR="51786" marT="0" marB="0"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3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3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1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Rank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Prediction</a:t>
                      </a:r>
                    </a:p>
                  </a:txBody>
                  <a:tcPr marL="51786" marR="51786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0.004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0.000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4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(Placebo)</a:t>
                      </a:r>
                    </a:p>
                  </a:txBody>
                  <a:tcPr marL="51786" marR="51786" marT="0" marB="0" anchor="ctr">
                    <a:lnR w="12700" cmpd="sng">
                      <a:noFill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0.003)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 gridSpan="10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b"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 gridSpan="10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786" marR="51786" marT="0" marB="0" anchor="b"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2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Identifying Causal Effects: Outcome-Based Placebo Tests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 find similar convergence to outcomes of residents in destination by gender and birth cohort</a:t>
            </a:r>
            <a:endParaRPr lang="en-US" sz="2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endParaRPr lang="en-US" sz="22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Moving to a place where boys have especially high earnings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son improves in proportion to exposure but daughter does not</a:t>
            </a: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Conclude </a:t>
            </a:r>
            <a:r>
              <a:rPr lang="en-U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  <a:sym typeface="Wingdings" panose="05000000000000000000" pitchFamily="2" charset="2"/>
              </a:rPr>
              <a:t>that </a:t>
            </a: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  <a:sym typeface="Wingdings" panose="05000000000000000000" pitchFamily="2" charset="2"/>
              </a:rPr>
              <a:t>timing-of-move design yields unbiased estimates of neighborhoods’ causal exposure effects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8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exposure time design to identify causal effect of each county on earnings by estimating a fixed effects model on 5 million movers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Intuition: children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Manhattan to Queens at younger ages earn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infer that Manhattan has a positive effect relative to Queens</a:t>
            </a:r>
          </a:p>
          <a:p>
            <a:pPr lvl="1"/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US" sz="200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Estimate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fixed effects of all 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counties,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identifying purely from differences in </a:t>
            </a:r>
            <a:r>
              <a:rPr lang="en-US" sz="2000" i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timing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of moves across 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areas</a:t>
            </a:r>
          </a:p>
          <a:p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lvl="1"/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Construct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MSE-minimizing forecasts of each place’s causal 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effect using a shrinkage estimator (see paper for details)</a:t>
            </a:r>
          </a:p>
          <a:p>
            <a:pPr lvl="1"/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lvl="1"/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Scale estimates as pct. change in earnings per year of exposure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mss10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  <a:cs typeface="Arial"/>
              </a:rPr>
              <a:t>County-Level Predictions of Causal Effects</a:t>
            </a:r>
          </a:p>
        </p:txBody>
      </p:sp>
    </p:spTree>
    <p:extLst>
      <p:ext uri="{BB962C8B-B14F-4D97-AF65-F5344CB8AC3E}">
        <p14:creationId xmlns:p14="http://schemas.microsoft.com/office/powerpoint/2010/main" val="25436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1088"/>
            <a:ext cx="8554652" cy="636451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4337923" y="3849351"/>
            <a:ext cx="80392" cy="281072"/>
          </a:xfrm>
          <a:prstGeom prst="straightConnector1">
            <a:avLst/>
          </a:prstGeom>
          <a:ln w="25400">
            <a:solidFill>
              <a:srgbClr val="1F497D"/>
            </a:solidFill>
            <a:tailEnd type="triangle"/>
          </a:ln>
          <a:effectLst>
            <a:outerShdw blurRad="50800" dist="38100" algn="l" rotWithShape="0">
              <a:srgbClr val="1F497D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87414" y="4083874"/>
            <a:ext cx="746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Hudson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71626" y="3767706"/>
            <a:ext cx="375727" cy="32407"/>
          </a:xfrm>
          <a:prstGeom prst="straightConnector1">
            <a:avLst/>
          </a:prstGeom>
          <a:ln w="25400">
            <a:solidFill>
              <a:srgbClr val="1F497D"/>
            </a:solidFill>
            <a:tailEnd type="triangle"/>
          </a:ln>
          <a:effectLst>
            <a:outerShdw blurRad="50800" dist="38100" algn="l" rotWithShape="0">
              <a:srgbClr val="1F497D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94476" y="3639821"/>
            <a:ext cx="106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Queens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554790" y="3436346"/>
            <a:ext cx="304699" cy="173342"/>
          </a:xfrm>
          <a:prstGeom prst="straightConnector1">
            <a:avLst/>
          </a:prstGeom>
          <a:ln w="25400">
            <a:solidFill>
              <a:srgbClr val="1F497D"/>
            </a:solidFill>
            <a:tailEnd type="triangle"/>
          </a:ln>
          <a:effectLst>
            <a:outerShdw blurRad="50800" dist="38100" algn="l" rotWithShape="0">
              <a:srgbClr val="1F497D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83189" y="3237724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Bronx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9133" y="3983400"/>
            <a:ext cx="1368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Brooklyn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554791" y="3972223"/>
            <a:ext cx="304698" cy="122544"/>
          </a:xfrm>
          <a:prstGeom prst="straightConnector1">
            <a:avLst/>
          </a:prstGeom>
          <a:ln w="25400">
            <a:solidFill>
              <a:srgbClr val="1F497D"/>
            </a:solidFill>
            <a:tailEnd type="triangle"/>
          </a:ln>
          <a:effectLst>
            <a:outerShdw blurRad="50800" dist="38100" algn="l" rotWithShape="0">
              <a:srgbClr val="1F497D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42015" y="55449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Ocean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47353" y="191491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New Haven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2962" y="31827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Suffolk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7000" y="1596831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Ulster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95400" y="3491663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Monroe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9759" y="3200400"/>
            <a:ext cx="1305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 smtClean="0">
                <a:solidFill>
                  <a:srgbClr val="222222"/>
                </a:solidFill>
                <a:latin typeface="Arial"/>
                <a:ea typeface="Calibri"/>
                <a:cs typeface="Arial"/>
              </a:rPr>
              <a:t>Bergen</a:t>
            </a:r>
            <a:endParaRPr lang="en-US" sz="1000" b="1" kern="0" dirty="0">
              <a:solidFill>
                <a:srgbClr val="222222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" y="39469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  <a:latin typeface="Arial"/>
                <a:cs typeface="Arial"/>
              </a:rPr>
              <a:t>Exposure Effects on Income in the New York CSA</a:t>
            </a:r>
          </a:p>
          <a:p>
            <a:pPr algn="ctr"/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For Children with Parents at 25</a:t>
            </a:r>
            <a:r>
              <a:rPr lang="en-US" sz="1800" baseline="30000" dirty="0" smtClean="0">
                <a:solidFill>
                  <a:srgbClr val="1E2D53"/>
                </a:solidFill>
                <a:latin typeface="Arial"/>
                <a:cs typeface="Arial"/>
              </a:rPr>
              <a:t>th</a:t>
            </a:r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1E2D53"/>
                </a:solidFill>
                <a:latin typeface="Arial"/>
                <a:cs typeface="Arial"/>
              </a:rPr>
              <a:t>Percentile </a:t>
            </a:r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of Income Distribution</a:t>
            </a:r>
          </a:p>
        </p:txBody>
      </p:sp>
      <p:sp>
        <p:nvSpPr>
          <p:cNvPr id="33" name="Rectangle 359"/>
          <p:cNvSpPr>
            <a:spLocks noChangeArrowheads="1"/>
          </p:cNvSpPr>
          <p:nvPr/>
        </p:nvSpPr>
        <p:spPr bwMode="auto">
          <a:xfrm>
            <a:off x="152400" y="5798403"/>
            <a:ext cx="35355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u="sng" dirty="0" smtClean="0">
                <a:solidFill>
                  <a:srgbClr val="000000"/>
                </a:solidFill>
              </a:rPr>
              <a:t>Causal Exposure Effects Per Year:</a:t>
            </a:r>
          </a:p>
          <a:p>
            <a:r>
              <a:rPr lang="en-US" altLang="en-US" sz="1800" dirty="0" smtClean="0">
                <a:solidFill>
                  <a:srgbClr val="000000"/>
                </a:solidFill>
              </a:rPr>
              <a:t>Bronx NY: </a:t>
            </a:r>
            <a:r>
              <a:rPr lang="fr-FR" altLang="en-US" sz="1800" dirty="0" smtClean="0">
                <a:solidFill>
                  <a:srgbClr val="000000"/>
                </a:solidFill>
              </a:rPr>
              <a:t>-0.54%</a:t>
            </a:r>
            <a:r>
              <a:rPr lang="en-US" altLang="en-US" sz="1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1800" dirty="0" smtClean="0">
                <a:solidFill>
                  <a:srgbClr val="000000"/>
                </a:solidFill>
              </a:rPr>
              <a:t>Bergen NJ: +0.69%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98" y="3880498"/>
            <a:ext cx="1486424" cy="24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52002"/>
              </p:ext>
            </p:extLst>
          </p:nvPr>
        </p:nvGraphicFramePr>
        <p:xfrm>
          <a:off x="609600" y="914400"/>
          <a:ext cx="8229602" cy="5676291"/>
        </p:xfrm>
        <a:graphic>
          <a:graphicData uri="http://schemas.openxmlformats.org/drawingml/2006/table">
            <a:tbl>
              <a:tblPr firstRow="1" firstCol="1" bandRow="1"/>
              <a:tblGrid>
                <a:gridCol w="833113"/>
                <a:gridCol w="1538770"/>
                <a:gridCol w="405533"/>
                <a:gridCol w="849485"/>
                <a:gridCol w="291956"/>
                <a:gridCol w="411552"/>
                <a:gridCol w="790628"/>
                <a:gridCol w="1965563"/>
                <a:gridCol w="1143002"/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822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Counties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Counties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Exposure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Effect 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Exposure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Effect 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Dupage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Pima, AZ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Snohomish, 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Bronx, NY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Bergen, NJ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Milwaukee, WI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Bucks, PA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Wayne, MI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Fresno,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Fairfax, VA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Cook, 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King, 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Norfolk, 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Montgomery, 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Mecklenburg, 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Middlesex, NJ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City, 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553200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Calibri"/>
                <a:cs typeface="+mn-cs"/>
              </a:rPr>
              <a:t>Exposure effects represent % change in adult earnings per year of childhood spent in county</a:t>
            </a:r>
            <a:endParaRPr lang="en-US" sz="14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1E2D53"/>
                </a:solidFill>
                <a:latin typeface="Calibri"/>
                <a:cs typeface="+mn-cs"/>
              </a:rPr>
              <a:t>Annual Exposure Effects on Income for Children in Low-Income Families (p25)</a:t>
            </a:r>
            <a:endParaRPr lang="en-US" sz="1800" b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  <a:latin typeface="Calibri"/>
                <a:cs typeface="+mn-cs"/>
              </a:rPr>
              <a:t>Top 10 and Bottom 10 Among the 100 Largest Counties in the U.S.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  <a:latin typeface="Calibri"/>
                <a:cs typeface="+mn-cs"/>
              </a:rPr>
              <a:t>Male Children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553200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Calibri"/>
                <a:cs typeface="+mn-cs"/>
              </a:rPr>
              <a:t>Exposure effects represent % change in adult earnings per year of childhood spent in county</a:t>
            </a:r>
            <a:endParaRPr lang="en-US" sz="14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25116"/>
              </p:ext>
            </p:extLst>
          </p:nvPr>
        </p:nvGraphicFramePr>
        <p:xfrm>
          <a:off x="238224" y="914400"/>
          <a:ext cx="8677176" cy="5569610"/>
        </p:xfrm>
        <a:graphic>
          <a:graphicData uri="http://schemas.openxmlformats.org/drawingml/2006/table">
            <a:tbl>
              <a:tblPr firstRow="1" firstCol="1" bandRow="1"/>
              <a:tblGrid>
                <a:gridCol w="921528"/>
                <a:gridCol w="1702077"/>
                <a:gridCol w="1388210"/>
                <a:gridCol w="623221"/>
                <a:gridCol w="874535"/>
                <a:gridCol w="2024605"/>
                <a:gridCol w="1143000"/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82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Counties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Counties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Exposure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Effect 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Exposure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Effect 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Bucks, PA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Milwaukee, WI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Bergen, NJ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Haven, CT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Bronx, NY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Snohomish, WA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Norfolk, MA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Beach,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Dupage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Fresno,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King, WA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Riverside,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Ventura,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Wayne, MI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Hudson, NJ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Pima, AZ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Fairfax, VA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Baltimore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City,</a:t>
                      </a:r>
                      <a:r>
                        <a:rPr lang="en-US" sz="1600" b="0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MD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1E2D53"/>
                </a:solidFill>
                <a:latin typeface="Calibri"/>
                <a:cs typeface="+mn-cs"/>
              </a:rPr>
              <a:t>Annual Exposure Effects on Income for Children in Low-Income Families (p25)</a:t>
            </a:r>
            <a:endParaRPr lang="en-US" sz="1800" b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7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  <a:latin typeface="Calibri"/>
                <a:cs typeface="+mn-cs"/>
              </a:rPr>
              <a:t>Female Children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81904"/>
              </p:ext>
            </p:extLst>
          </p:nvPr>
        </p:nvGraphicFramePr>
        <p:xfrm>
          <a:off x="238224" y="914400"/>
          <a:ext cx="8677176" cy="5569610"/>
        </p:xfrm>
        <a:graphic>
          <a:graphicData uri="http://schemas.openxmlformats.org/drawingml/2006/table">
            <a:tbl>
              <a:tblPr firstRow="1" firstCol="1" bandRow="1"/>
              <a:tblGrid>
                <a:gridCol w="921528"/>
                <a:gridCol w="1702077"/>
                <a:gridCol w="1388210"/>
                <a:gridCol w="623221"/>
                <a:gridCol w="874535"/>
                <a:gridCol w="2024605"/>
                <a:gridCol w="1143000"/>
              </a:tblGrid>
              <a:tr h="152400">
                <a:tc gridSpan="2"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822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Top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10 Counties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10 Counties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69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Rank</a:t>
                      </a: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Exposure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Effect 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Exposure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Effect (%)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786" marR="51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Dupage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Hillsborough,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Fairfax, VA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Fulton, GA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Snohomish, WA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Suffolk, MA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Montgomery, MD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Orange, FL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Montgomery, PA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Essex, NJ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King, WA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Cook, IL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Bergen, NJ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Franklin, OH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Lake, UT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Mecklenburg, NC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Costa, CA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York, NY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42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Middlesex, NJ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Marion, IN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177164"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553200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/>
                </a:solidFill>
                <a:latin typeface="Calibri"/>
                <a:cs typeface="+mn-cs"/>
              </a:rPr>
              <a:t>Exposure effects represent % change in adult earnings per year of childhood spent in county</a:t>
            </a:r>
            <a:endParaRPr lang="en-US" sz="14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i="1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1E2D53"/>
                </a:solidFill>
                <a:latin typeface="Calibri"/>
                <a:cs typeface="+mn-cs"/>
              </a:rPr>
              <a:t>Annual Exposure Effects on Income for Children in Low-Income Families (p25)</a:t>
            </a:r>
            <a:endParaRPr lang="en-US" sz="1800" b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Two Policy Approaches to Improving </a:t>
            </a: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Upward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neighborhoods for mobility motivates two types of policies:</a:t>
            </a:r>
          </a:p>
          <a:p>
            <a:endParaRPr lang="en-US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people move to better areas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U.S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spends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$45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billion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per year on affordable housing, $20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billion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of which goes to Section 8 housing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vouchers</a:t>
            </a:r>
          </a:p>
          <a:p>
            <a:pPr lvl="1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Many low-income families already move houses each year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places with low levels of opportunity to replicate successes of areas with high upward mobility</a:t>
            </a:r>
          </a:p>
        </p:txBody>
      </p:sp>
    </p:spTree>
    <p:extLst>
      <p:ext uri="{BB962C8B-B14F-4D97-AF65-F5344CB8AC3E}">
        <p14:creationId xmlns:p14="http://schemas.microsoft.com/office/powerpoint/2010/main" val="27912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81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HUD Moving to Opportunity Experiment: gave families vouchers to move to lower-poverty neighborhoods using a randomized lottery</a:t>
            </a:r>
          </a:p>
          <a:p>
            <a:endParaRPr lang="en-US" sz="24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4</a:t>
            </a:r>
            <a:r>
              <a:rPr lang="fr-FR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600 families in Boston, New York, Los Angeles, Chicago, and Baltimore in mid 1990’s</a:t>
            </a:r>
          </a:p>
          <a:p>
            <a:pPr lvl="1"/>
            <a:endParaRPr lang="en-US" sz="20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Link MTO data to tax records to test for childhood exposure effects</a:t>
            </a:r>
          </a:p>
          <a:p>
            <a:endParaRPr lang="en-US" sz="24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Prior studies of MTO were unable to conduct this long-term analysis because data on young children were not yet available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Policy Approach 1: Moving to Opportunity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3865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</a:t>
            </a:r>
            <a:r>
              <a:rPr lang="en-US" sz="1600" i="1" dirty="0" err="1" smtClean="0">
                <a:solidFill>
                  <a:prstClr val="black"/>
                </a:solidFill>
              </a:rPr>
              <a:t>Chetty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Hendren</a:t>
            </a:r>
            <a:r>
              <a:rPr lang="en-US" sz="1600" i="1" dirty="0" smtClean="0">
                <a:solidFill>
                  <a:prstClr val="black"/>
                </a:solidFill>
              </a:rPr>
              <a:t>, and Katz 2016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9600" y="685800"/>
            <a:ext cx="7812375" cy="5859281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4343404" y="3304402"/>
              <a:ext cx="170417" cy="1706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6324604" y="2466202"/>
              <a:ext cx="170417" cy="1706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6934204" y="256402"/>
              <a:ext cx="170417" cy="1706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3304401"/>
              <a:ext cx="2057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u="sng" dirty="0" smtClean="0">
                  <a:solidFill>
                    <a:prstClr val="black"/>
                  </a:solidFill>
                </a:rPr>
                <a:t>Control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</a:rPr>
                <a:t>King Towers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</a:rPr>
                <a:t>Harlem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400" y="2590800"/>
              <a:ext cx="2057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u="sng" dirty="0" smtClean="0">
                  <a:solidFill>
                    <a:prstClr val="black"/>
                  </a:solidFill>
                </a:rPr>
                <a:t>Section 8</a:t>
              </a:r>
              <a:endParaRPr lang="en-US" b="1" dirty="0" smtClean="0">
                <a:solidFill>
                  <a:prstClr val="black"/>
                </a:solidFill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 smtClean="0">
                  <a:solidFill>
                    <a:prstClr val="black"/>
                  </a:solidFill>
                </a:rPr>
                <a:t>Soundview</a:t>
              </a:r>
              <a:r>
                <a:rPr lang="en-US" b="1" dirty="0" smtClean="0">
                  <a:solidFill>
                    <a:prstClr val="black"/>
                  </a:solidFill>
                </a:rPr>
                <a:t> Bronx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6982" y="256401"/>
              <a:ext cx="2207217" cy="118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u="sng" dirty="0" smtClean="0">
                  <a:solidFill>
                    <a:prstClr val="black"/>
                  </a:solidFill>
                </a:rPr>
                <a:t>Experimental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</a:rPr>
                <a:t>Wakefield Bronx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28895" y="115669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Most Common MTO Residential Locations in New York</a:t>
            </a:r>
          </a:p>
        </p:txBody>
      </p:sp>
    </p:spTree>
    <p:extLst>
      <p:ext uri="{BB962C8B-B14F-4D97-AF65-F5344CB8AC3E}">
        <p14:creationId xmlns:p14="http://schemas.microsoft.com/office/powerpoint/2010/main" val="18919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457200" y="12954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born to parents in the bottom fifth of the income distribution reaches the top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1430337" y="4996940"/>
            <a:ext cx="6494463" cy="519360"/>
          </a:xfrm>
          <a:prstGeom prst="rect">
            <a:avLst/>
          </a:prstGeom>
          <a:solidFill>
            <a:srgbClr val="FFC000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1430337" y="4119877"/>
            <a:ext cx="5646738" cy="523946"/>
          </a:xfrm>
          <a:prstGeom prst="rect">
            <a:avLst/>
          </a:prstGeom>
          <a:solidFill>
            <a:srgbClr val="6CA62C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44"/>
          <p:cNvSpPr>
            <a:spLocks noChangeArrowheads="1"/>
          </p:cNvSpPr>
          <p:nvPr/>
        </p:nvSpPr>
        <p:spPr bwMode="auto">
          <a:xfrm>
            <a:off x="1430337" y="3247399"/>
            <a:ext cx="4327525" cy="523946"/>
          </a:xfrm>
          <a:prstGeom prst="rect">
            <a:avLst/>
          </a:prstGeom>
          <a:solidFill>
            <a:srgbClr val="0070C0"/>
          </a:solidFill>
          <a:ln w="0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1430337" y="2373775"/>
            <a:ext cx="3617913" cy="520506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531812" y="5168914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Canada</a:t>
            </a: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3699" y="4295290"/>
            <a:ext cx="98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Denmark</a:t>
            </a:r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1014412" y="3422812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858837" y="2550334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USA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8120062" y="5118121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13.5%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7208837" y="4243351"/>
            <a:ext cx="636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11.7%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5186362" y="2495529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7.5%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5928065" y="3370873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9.0%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1966" y="3364468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Blanden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Machin</a:t>
            </a:r>
            <a:r>
              <a:rPr lang="en-US" sz="1400" dirty="0" smtClean="0">
                <a:solidFill>
                  <a:prstClr val="black"/>
                </a:solidFill>
              </a:rPr>
              <a:t> 2008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4233446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Boserup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Kopczuk</a:t>
            </a:r>
            <a:r>
              <a:rPr lang="en-US" sz="1400" dirty="0" smtClean="0">
                <a:solidFill>
                  <a:prstClr val="black"/>
                </a:solidFill>
              </a:rPr>
              <a:t>, and </a:t>
            </a:r>
            <a:r>
              <a:rPr lang="en-US" sz="1400" dirty="0" err="1" smtClean="0">
                <a:solidFill>
                  <a:prstClr val="black"/>
                </a:solidFill>
              </a:rPr>
              <a:t>Kreiner</a:t>
            </a:r>
            <a:r>
              <a:rPr lang="en-US" sz="1400" dirty="0" smtClean="0">
                <a:solidFill>
                  <a:prstClr val="black"/>
                </a:solidFill>
              </a:rPr>
              <a:t> 2013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071646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Corak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Heisz</a:t>
            </a:r>
            <a:r>
              <a:rPr lang="en-US" sz="1400" dirty="0" smtClean="0">
                <a:solidFill>
                  <a:prstClr val="black"/>
                </a:solidFill>
              </a:rPr>
              <a:t> 1999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1966" y="2514600"/>
            <a:ext cx="292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Chetty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Hendren</a:t>
            </a:r>
            <a:r>
              <a:rPr lang="en-US" sz="1400" dirty="0" smtClean="0">
                <a:solidFill>
                  <a:prstClr val="black"/>
                </a:solidFill>
              </a:rPr>
              <a:t>, Kline, </a:t>
            </a:r>
            <a:r>
              <a:rPr lang="en-US" sz="1400" dirty="0" err="1" smtClean="0">
                <a:solidFill>
                  <a:prstClr val="black"/>
                </a:solidFill>
              </a:rPr>
              <a:t>Saez</a:t>
            </a:r>
            <a:r>
              <a:rPr lang="en-US" sz="1400" dirty="0" smtClean="0">
                <a:solidFill>
                  <a:prstClr val="black"/>
                </a:solidFill>
              </a:rPr>
              <a:t> 2014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</a:p>
        </p:txBody>
      </p:sp>
    </p:spTree>
    <p:extLst>
      <p:ext uri="{BB962C8B-B14F-4D97-AF65-F5344CB8AC3E}">
        <p14:creationId xmlns:p14="http://schemas.microsoft.com/office/powerpoint/2010/main" val="6407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ine 101"/>
          <p:cNvSpPr>
            <a:spLocks noChangeShapeType="1"/>
          </p:cNvSpPr>
          <p:nvPr/>
        </p:nvSpPr>
        <p:spPr bwMode="auto">
          <a:xfrm>
            <a:off x="776288" y="5873751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Line 102"/>
          <p:cNvSpPr>
            <a:spLocks noChangeShapeType="1"/>
          </p:cNvSpPr>
          <p:nvPr/>
        </p:nvSpPr>
        <p:spPr bwMode="auto">
          <a:xfrm>
            <a:off x="776288" y="515778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>
            <a:off x="776288" y="44370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>
            <a:off x="776288" y="3717926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>
            <a:off x="776288" y="30019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8" name="Line 106"/>
          <p:cNvSpPr>
            <a:spLocks noChangeShapeType="1"/>
          </p:cNvSpPr>
          <p:nvPr/>
        </p:nvSpPr>
        <p:spPr bwMode="auto">
          <a:xfrm>
            <a:off x="776288" y="228123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Line 107"/>
          <p:cNvSpPr>
            <a:spLocks noChangeShapeType="1"/>
          </p:cNvSpPr>
          <p:nvPr/>
        </p:nvSpPr>
        <p:spPr bwMode="auto">
          <a:xfrm>
            <a:off x="776288" y="15668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0" name="Rectangle 108"/>
          <p:cNvSpPr>
            <a:spLocks noChangeArrowheads="1"/>
          </p:cNvSpPr>
          <p:nvPr/>
        </p:nvSpPr>
        <p:spPr bwMode="auto">
          <a:xfrm>
            <a:off x="881063" y="3622676"/>
            <a:ext cx="974725" cy="2251075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Rectangle 109"/>
          <p:cNvSpPr>
            <a:spLocks noChangeArrowheads="1"/>
          </p:cNvSpPr>
          <p:nvPr/>
        </p:nvSpPr>
        <p:spPr bwMode="auto">
          <a:xfrm>
            <a:off x="2100263" y="3224214"/>
            <a:ext cx="981075" cy="2649538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3325813" y="3041651"/>
            <a:ext cx="979488" cy="2832100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Line 111"/>
          <p:cNvSpPr>
            <a:spLocks noChangeShapeType="1"/>
          </p:cNvSpPr>
          <p:nvPr/>
        </p:nvSpPr>
        <p:spPr bwMode="auto">
          <a:xfrm>
            <a:off x="2593975" y="2747964"/>
            <a:ext cx="0" cy="95250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4" name="Line 112"/>
          <p:cNvSpPr>
            <a:spLocks noChangeShapeType="1"/>
          </p:cNvSpPr>
          <p:nvPr/>
        </p:nvSpPr>
        <p:spPr bwMode="auto">
          <a:xfrm>
            <a:off x="2554288" y="3700464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Line 113"/>
          <p:cNvSpPr>
            <a:spLocks noChangeShapeType="1"/>
          </p:cNvSpPr>
          <p:nvPr/>
        </p:nvSpPr>
        <p:spPr bwMode="auto">
          <a:xfrm>
            <a:off x="2554288" y="2747964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Line 114"/>
          <p:cNvSpPr>
            <a:spLocks noChangeShapeType="1"/>
          </p:cNvSpPr>
          <p:nvPr/>
        </p:nvSpPr>
        <p:spPr bwMode="auto">
          <a:xfrm>
            <a:off x="3813175" y="2574926"/>
            <a:ext cx="0" cy="931863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Line 115"/>
          <p:cNvSpPr>
            <a:spLocks noChangeShapeType="1"/>
          </p:cNvSpPr>
          <p:nvPr/>
        </p:nvSpPr>
        <p:spPr bwMode="auto">
          <a:xfrm>
            <a:off x="3779838" y="3506789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8" name="Line 116"/>
          <p:cNvSpPr>
            <a:spLocks noChangeShapeType="1"/>
          </p:cNvSpPr>
          <p:nvPr/>
        </p:nvSpPr>
        <p:spPr bwMode="auto">
          <a:xfrm>
            <a:off x="3779838" y="2574926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Line 117"/>
          <p:cNvSpPr>
            <a:spLocks noChangeShapeType="1"/>
          </p:cNvSpPr>
          <p:nvPr/>
        </p:nvSpPr>
        <p:spPr bwMode="auto">
          <a:xfrm flipV="1">
            <a:off x="776288" y="11017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Line 118"/>
          <p:cNvSpPr>
            <a:spLocks noChangeShapeType="1"/>
          </p:cNvSpPr>
          <p:nvPr/>
        </p:nvSpPr>
        <p:spPr bwMode="auto">
          <a:xfrm flipH="1">
            <a:off x="714375" y="5873751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Rectangle 119"/>
          <p:cNvSpPr>
            <a:spLocks noChangeArrowheads="1"/>
          </p:cNvSpPr>
          <p:nvPr/>
        </p:nvSpPr>
        <p:spPr bwMode="auto">
          <a:xfrm rot="16200000">
            <a:off x="411162" y="5718176"/>
            <a:ext cx="396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5000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2" name="Line 120"/>
          <p:cNvSpPr>
            <a:spLocks noChangeShapeType="1"/>
          </p:cNvSpPr>
          <p:nvPr/>
        </p:nvSpPr>
        <p:spPr bwMode="auto">
          <a:xfrm flipH="1">
            <a:off x="714375" y="515778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Rectangle 121"/>
          <p:cNvSpPr>
            <a:spLocks noChangeArrowheads="1"/>
          </p:cNvSpPr>
          <p:nvPr/>
        </p:nvSpPr>
        <p:spPr bwMode="auto">
          <a:xfrm rot="16200000">
            <a:off x="411162" y="5002214"/>
            <a:ext cx="396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7000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4" name="Line 122"/>
          <p:cNvSpPr>
            <a:spLocks noChangeShapeType="1"/>
          </p:cNvSpPr>
          <p:nvPr/>
        </p:nvSpPr>
        <p:spPr bwMode="auto">
          <a:xfrm flipH="1">
            <a:off x="714375" y="44370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Rectangle 123"/>
          <p:cNvSpPr>
            <a:spLocks noChangeArrowheads="1"/>
          </p:cNvSpPr>
          <p:nvPr/>
        </p:nvSpPr>
        <p:spPr bwMode="auto">
          <a:xfrm rot="16200000">
            <a:off x="411162" y="4281489"/>
            <a:ext cx="396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9000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6" name="Line 124"/>
          <p:cNvSpPr>
            <a:spLocks noChangeShapeType="1"/>
          </p:cNvSpPr>
          <p:nvPr/>
        </p:nvSpPr>
        <p:spPr bwMode="auto">
          <a:xfrm flipH="1">
            <a:off x="714375" y="3717926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Rectangle 125"/>
          <p:cNvSpPr>
            <a:spLocks noChangeArrowheads="1"/>
          </p:cNvSpPr>
          <p:nvPr/>
        </p:nvSpPr>
        <p:spPr bwMode="auto">
          <a:xfrm rot="16200000">
            <a:off x="369887" y="3559176"/>
            <a:ext cx="484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11000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8" name="Line 126"/>
          <p:cNvSpPr>
            <a:spLocks noChangeShapeType="1"/>
          </p:cNvSpPr>
          <p:nvPr/>
        </p:nvSpPr>
        <p:spPr bwMode="auto">
          <a:xfrm flipH="1">
            <a:off x="714375" y="30019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Rectangle 127"/>
          <p:cNvSpPr>
            <a:spLocks noChangeArrowheads="1"/>
          </p:cNvSpPr>
          <p:nvPr/>
        </p:nvSpPr>
        <p:spPr bwMode="auto">
          <a:xfrm rot="16200000">
            <a:off x="361950" y="2844801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13000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30" name="Line 128"/>
          <p:cNvSpPr>
            <a:spLocks noChangeShapeType="1"/>
          </p:cNvSpPr>
          <p:nvPr/>
        </p:nvSpPr>
        <p:spPr bwMode="auto">
          <a:xfrm flipH="1">
            <a:off x="714375" y="228123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1" name="Rectangle 129"/>
          <p:cNvSpPr>
            <a:spLocks noChangeArrowheads="1"/>
          </p:cNvSpPr>
          <p:nvPr/>
        </p:nvSpPr>
        <p:spPr bwMode="auto">
          <a:xfrm rot="16200000">
            <a:off x="361950" y="2124076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15000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32" name="Line 130"/>
          <p:cNvSpPr>
            <a:spLocks noChangeShapeType="1"/>
          </p:cNvSpPr>
          <p:nvPr/>
        </p:nvSpPr>
        <p:spPr bwMode="auto">
          <a:xfrm flipH="1">
            <a:off x="714375" y="15668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Rectangle 131"/>
          <p:cNvSpPr>
            <a:spLocks noChangeArrowheads="1"/>
          </p:cNvSpPr>
          <p:nvPr/>
        </p:nvSpPr>
        <p:spPr bwMode="auto">
          <a:xfrm rot="16200000">
            <a:off x="361950" y="1408114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 smtClean="0">
                <a:solidFill>
                  <a:srgbClr val="000000"/>
                </a:solidFill>
                <a:cs typeface="+mn-cs"/>
              </a:rPr>
              <a:t>17000</a:t>
            </a:r>
            <a:endParaRPr lang="en-US" altLang="en-US" sz="14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35" name="Line 133"/>
          <p:cNvSpPr>
            <a:spLocks noChangeShapeType="1"/>
          </p:cNvSpPr>
          <p:nvPr/>
        </p:nvSpPr>
        <p:spPr bwMode="auto">
          <a:xfrm>
            <a:off x="776288" y="5978526"/>
            <a:ext cx="36290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6" name="Line 134"/>
          <p:cNvSpPr>
            <a:spLocks noChangeShapeType="1"/>
          </p:cNvSpPr>
          <p:nvPr/>
        </p:nvSpPr>
        <p:spPr bwMode="auto">
          <a:xfrm>
            <a:off x="1368425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Line 136"/>
          <p:cNvSpPr>
            <a:spLocks noChangeShapeType="1"/>
          </p:cNvSpPr>
          <p:nvPr/>
        </p:nvSpPr>
        <p:spPr bwMode="auto">
          <a:xfrm>
            <a:off x="2593975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0" name="Line 138"/>
          <p:cNvSpPr>
            <a:spLocks noChangeShapeType="1"/>
          </p:cNvSpPr>
          <p:nvPr/>
        </p:nvSpPr>
        <p:spPr bwMode="auto">
          <a:xfrm>
            <a:off x="3813175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Rectangle 140"/>
          <p:cNvSpPr>
            <a:spLocks noChangeArrowheads="1"/>
          </p:cNvSpPr>
          <p:nvPr/>
        </p:nvSpPr>
        <p:spPr bwMode="auto">
          <a:xfrm>
            <a:off x="2571750" y="6229351"/>
            <a:ext cx="1158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rgbClr val="000000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43" name="Rectangle 141"/>
          <p:cNvSpPr>
            <a:spLocks noChangeArrowheads="1"/>
          </p:cNvSpPr>
          <p:nvPr/>
        </p:nvSpPr>
        <p:spPr bwMode="auto">
          <a:xfrm>
            <a:off x="2565400" y="812801"/>
            <a:ext cx="1603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1E2D53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46" name="Line 144"/>
          <p:cNvSpPr>
            <a:spLocks noChangeShapeType="1"/>
          </p:cNvSpPr>
          <p:nvPr/>
        </p:nvSpPr>
        <p:spPr bwMode="auto">
          <a:xfrm>
            <a:off x="5197475" y="5873751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7" name="Line 145"/>
          <p:cNvSpPr>
            <a:spLocks noChangeShapeType="1"/>
          </p:cNvSpPr>
          <p:nvPr/>
        </p:nvSpPr>
        <p:spPr bwMode="auto">
          <a:xfrm>
            <a:off x="5197475" y="5157789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8" name="Line 146"/>
          <p:cNvSpPr>
            <a:spLocks noChangeShapeType="1"/>
          </p:cNvSpPr>
          <p:nvPr/>
        </p:nvSpPr>
        <p:spPr bwMode="auto">
          <a:xfrm>
            <a:off x="5197475" y="4437064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9" name="Line 147"/>
          <p:cNvSpPr>
            <a:spLocks noChangeShapeType="1"/>
          </p:cNvSpPr>
          <p:nvPr/>
        </p:nvSpPr>
        <p:spPr bwMode="auto">
          <a:xfrm>
            <a:off x="5197475" y="3717926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Line 148"/>
          <p:cNvSpPr>
            <a:spLocks noChangeShapeType="1"/>
          </p:cNvSpPr>
          <p:nvPr/>
        </p:nvSpPr>
        <p:spPr bwMode="auto">
          <a:xfrm>
            <a:off x="5197475" y="3001964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1" name="Line 149"/>
          <p:cNvSpPr>
            <a:spLocks noChangeShapeType="1"/>
          </p:cNvSpPr>
          <p:nvPr/>
        </p:nvSpPr>
        <p:spPr bwMode="auto">
          <a:xfrm>
            <a:off x="5197475" y="2281239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2" name="Line 150"/>
          <p:cNvSpPr>
            <a:spLocks noChangeShapeType="1"/>
          </p:cNvSpPr>
          <p:nvPr/>
        </p:nvSpPr>
        <p:spPr bwMode="auto">
          <a:xfrm>
            <a:off x="5197475" y="1566864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5303838" y="3622676"/>
            <a:ext cx="974725" cy="2251075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6527800" y="3001964"/>
            <a:ext cx="976313" cy="2871788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7747000" y="2376489"/>
            <a:ext cx="981075" cy="3497263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6" name="Line 154"/>
          <p:cNvSpPr>
            <a:spLocks noChangeShapeType="1"/>
          </p:cNvSpPr>
          <p:nvPr/>
        </p:nvSpPr>
        <p:spPr bwMode="auto">
          <a:xfrm flipV="1">
            <a:off x="7015163" y="2265364"/>
            <a:ext cx="0" cy="147955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Line 155"/>
          <p:cNvSpPr>
            <a:spLocks noChangeShapeType="1"/>
          </p:cNvSpPr>
          <p:nvPr/>
        </p:nvSpPr>
        <p:spPr bwMode="auto">
          <a:xfrm>
            <a:off x="6977063" y="2265364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8" name="Line 156"/>
          <p:cNvSpPr>
            <a:spLocks noChangeShapeType="1"/>
          </p:cNvSpPr>
          <p:nvPr/>
        </p:nvSpPr>
        <p:spPr bwMode="auto">
          <a:xfrm>
            <a:off x="6977063" y="3744914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Line 157"/>
          <p:cNvSpPr>
            <a:spLocks noChangeShapeType="1"/>
          </p:cNvSpPr>
          <p:nvPr/>
        </p:nvSpPr>
        <p:spPr bwMode="auto">
          <a:xfrm flipV="1">
            <a:off x="8234363" y="1373189"/>
            <a:ext cx="0" cy="200025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0" name="Line 158"/>
          <p:cNvSpPr>
            <a:spLocks noChangeShapeType="1"/>
          </p:cNvSpPr>
          <p:nvPr/>
        </p:nvSpPr>
        <p:spPr bwMode="auto">
          <a:xfrm>
            <a:off x="8202613" y="1373189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1" name="Line 159"/>
          <p:cNvSpPr>
            <a:spLocks noChangeShapeType="1"/>
          </p:cNvSpPr>
          <p:nvPr/>
        </p:nvSpPr>
        <p:spPr bwMode="auto">
          <a:xfrm>
            <a:off x="8202613" y="3373439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2" name="Line 160"/>
          <p:cNvSpPr>
            <a:spLocks noChangeShapeType="1"/>
          </p:cNvSpPr>
          <p:nvPr/>
        </p:nvSpPr>
        <p:spPr bwMode="auto">
          <a:xfrm flipV="1">
            <a:off x="5197475" y="11017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" name="Line 161"/>
          <p:cNvSpPr>
            <a:spLocks noChangeShapeType="1"/>
          </p:cNvSpPr>
          <p:nvPr/>
        </p:nvSpPr>
        <p:spPr bwMode="auto">
          <a:xfrm flipH="1">
            <a:off x="5137150" y="5873751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" name="Rectangle 162"/>
          <p:cNvSpPr>
            <a:spLocks noChangeArrowheads="1"/>
          </p:cNvSpPr>
          <p:nvPr/>
        </p:nvSpPr>
        <p:spPr bwMode="auto">
          <a:xfrm rot="16200000">
            <a:off x="4833938" y="5718176"/>
            <a:ext cx="396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5000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65" name="Line 163"/>
          <p:cNvSpPr>
            <a:spLocks noChangeShapeType="1"/>
          </p:cNvSpPr>
          <p:nvPr/>
        </p:nvSpPr>
        <p:spPr bwMode="auto">
          <a:xfrm flipH="1">
            <a:off x="5137150" y="5157789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6" name="Rectangle 164"/>
          <p:cNvSpPr>
            <a:spLocks noChangeArrowheads="1"/>
          </p:cNvSpPr>
          <p:nvPr/>
        </p:nvSpPr>
        <p:spPr bwMode="auto">
          <a:xfrm rot="16200000">
            <a:off x="4833938" y="5000626"/>
            <a:ext cx="396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7000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67" name="Line 165"/>
          <p:cNvSpPr>
            <a:spLocks noChangeShapeType="1"/>
          </p:cNvSpPr>
          <p:nvPr/>
        </p:nvSpPr>
        <p:spPr bwMode="auto">
          <a:xfrm flipH="1">
            <a:off x="5137150" y="4437064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8" name="Rectangle 166"/>
          <p:cNvSpPr>
            <a:spLocks noChangeArrowheads="1"/>
          </p:cNvSpPr>
          <p:nvPr/>
        </p:nvSpPr>
        <p:spPr bwMode="auto">
          <a:xfrm rot="16200000">
            <a:off x="4833938" y="4279901"/>
            <a:ext cx="396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9000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69" name="Line 167"/>
          <p:cNvSpPr>
            <a:spLocks noChangeShapeType="1"/>
          </p:cNvSpPr>
          <p:nvPr/>
        </p:nvSpPr>
        <p:spPr bwMode="auto">
          <a:xfrm flipH="1">
            <a:off x="5137150" y="3717926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0" name="Rectangle 168"/>
          <p:cNvSpPr>
            <a:spLocks noChangeArrowheads="1"/>
          </p:cNvSpPr>
          <p:nvPr/>
        </p:nvSpPr>
        <p:spPr bwMode="auto">
          <a:xfrm rot="16200000">
            <a:off x="4792663" y="3557589"/>
            <a:ext cx="484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11000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71" name="Line 169"/>
          <p:cNvSpPr>
            <a:spLocks noChangeShapeType="1"/>
          </p:cNvSpPr>
          <p:nvPr/>
        </p:nvSpPr>
        <p:spPr bwMode="auto">
          <a:xfrm flipH="1">
            <a:off x="5137150" y="3001964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2" name="Rectangle 170"/>
          <p:cNvSpPr>
            <a:spLocks noChangeArrowheads="1"/>
          </p:cNvSpPr>
          <p:nvPr/>
        </p:nvSpPr>
        <p:spPr bwMode="auto">
          <a:xfrm rot="16200000">
            <a:off x="4784725" y="2843214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13000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73" name="Line 171"/>
          <p:cNvSpPr>
            <a:spLocks noChangeShapeType="1"/>
          </p:cNvSpPr>
          <p:nvPr/>
        </p:nvSpPr>
        <p:spPr bwMode="auto">
          <a:xfrm flipH="1">
            <a:off x="5137150" y="2281239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" name="Rectangle 172"/>
          <p:cNvSpPr>
            <a:spLocks noChangeArrowheads="1"/>
          </p:cNvSpPr>
          <p:nvPr/>
        </p:nvSpPr>
        <p:spPr bwMode="auto">
          <a:xfrm rot="16200000">
            <a:off x="4784725" y="2122489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15000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75" name="Line 173"/>
          <p:cNvSpPr>
            <a:spLocks noChangeShapeType="1"/>
          </p:cNvSpPr>
          <p:nvPr/>
        </p:nvSpPr>
        <p:spPr bwMode="auto">
          <a:xfrm flipH="1">
            <a:off x="5137150" y="1566864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6" name="Rectangle 174"/>
          <p:cNvSpPr>
            <a:spLocks noChangeArrowheads="1"/>
          </p:cNvSpPr>
          <p:nvPr/>
        </p:nvSpPr>
        <p:spPr bwMode="auto">
          <a:xfrm rot="16200000">
            <a:off x="4784725" y="1408114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17000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78" name="Line 176"/>
          <p:cNvSpPr>
            <a:spLocks noChangeShapeType="1"/>
          </p:cNvSpPr>
          <p:nvPr/>
        </p:nvSpPr>
        <p:spPr bwMode="auto">
          <a:xfrm>
            <a:off x="5197475" y="5978526"/>
            <a:ext cx="36306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9" name="Line 177"/>
          <p:cNvSpPr>
            <a:spLocks noChangeShapeType="1"/>
          </p:cNvSpPr>
          <p:nvPr/>
        </p:nvSpPr>
        <p:spPr bwMode="auto">
          <a:xfrm>
            <a:off x="5791200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1" name="Line 179"/>
          <p:cNvSpPr>
            <a:spLocks noChangeShapeType="1"/>
          </p:cNvSpPr>
          <p:nvPr/>
        </p:nvSpPr>
        <p:spPr bwMode="auto">
          <a:xfrm>
            <a:off x="7015163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3" name="Line 181"/>
          <p:cNvSpPr>
            <a:spLocks noChangeShapeType="1"/>
          </p:cNvSpPr>
          <p:nvPr/>
        </p:nvSpPr>
        <p:spPr bwMode="auto">
          <a:xfrm>
            <a:off x="8234363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5" name="Rectangle 183"/>
          <p:cNvSpPr>
            <a:spLocks noChangeArrowheads="1"/>
          </p:cNvSpPr>
          <p:nvPr/>
        </p:nvSpPr>
        <p:spPr bwMode="auto">
          <a:xfrm>
            <a:off x="6994525" y="6229351"/>
            <a:ext cx="1158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rgbClr val="000000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86" name="Rectangle 184"/>
          <p:cNvSpPr>
            <a:spLocks noChangeArrowheads="1"/>
          </p:cNvSpPr>
          <p:nvPr/>
        </p:nvSpPr>
        <p:spPr bwMode="auto">
          <a:xfrm>
            <a:off x="6988175" y="812801"/>
            <a:ext cx="1603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1E2D53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87" name="Rectangle 185"/>
          <p:cNvSpPr>
            <a:spLocks noChangeArrowheads="1"/>
          </p:cNvSpPr>
          <p:nvPr/>
        </p:nvSpPr>
        <p:spPr bwMode="auto">
          <a:xfrm>
            <a:off x="4527550" y="25400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88" name="Rectangle 43"/>
          <p:cNvSpPr>
            <a:spLocks noChangeArrowheads="1"/>
          </p:cNvSpPr>
          <p:nvPr/>
        </p:nvSpPr>
        <p:spPr bwMode="auto">
          <a:xfrm>
            <a:off x="1047750" y="6073776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Control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89" name="Rectangle 45"/>
          <p:cNvSpPr>
            <a:spLocks noChangeArrowheads="1"/>
          </p:cNvSpPr>
          <p:nvPr/>
        </p:nvSpPr>
        <p:spPr bwMode="auto">
          <a:xfrm>
            <a:off x="2165188" y="6073776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Section 8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90" name="Line 84"/>
          <p:cNvSpPr>
            <a:spLocks noChangeShapeType="1"/>
          </p:cNvSpPr>
          <p:nvPr/>
        </p:nvSpPr>
        <p:spPr bwMode="auto">
          <a:xfrm>
            <a:off x="5197476" y="5978526"/>
            <a:ext cx="36306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1" name="Rectangle 86"/>
          <p:cNvSpPr>
            <a:spLocks noChangeArrowheads="1"/>
          </p:cNvSpPr>
          <p:nvPr/>
        </p:nvSpPr>
        <p:spPr bwMode="auto">
          <a:xfrm>
            <a:off x="5464951" y="6073776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Control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92" name="Rectangle 88"/>
          <p:cNvSpPr>
            <a:spLocks noChangeArrowheads="1"/>
          </p:cNvSpPr>
          <p:nvPr/>
        </p:nvSpPr>
        <p:spPr bwMode="auto">
          <a:xfrm>
            <a:off x="6597488" y="6073776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Section 8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93" name="Rectangle 38"/>
          <p:cNvSpPr>
            <a:spLocks noChangeArrowheads="1"/>
          </p:cNvSpPr>
          <p:nvPr/>
        </p:nvSpPr>
        <p:spPr bwMode="auto">
          <a:xfrm>
            <a:off x="3187381" y="6073776"/>
            <a:ext cx="12535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Voucher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7616320" y="6073777"/>
            <a:ext cx="12535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Experimental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Voucher</a:t>
            </a:r>
            <a:endParaRPr lang="en-US" altLang="en-US" sz="16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95" name="Rectangle 40"/>
          <p:cNvSpPr>
            <a:spLocks noChangeArrowheads="1"/>
          </p:cNvSpPr>
          <p:nvPr/>
        </p:nvSpPr>
        <p:spPr bwMode="auto">
          <a:xfrm rot="16200000">
            <a:off x="-1159024" y="3357485"/>
            <a:ext cx="2999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Individual Income at Age ≥ 24 ($)</a:t>
            </a:r>
            <a:endParaRPr lang="en-US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97" name="Rectangle 40"/>
          <p:cNvSpPr>
            <a:spLocks noChangeArrowheads="1"/>
          </p:cNvSpPr>
          <p:nvPr/>
        </p:nvSpPr>
        <p:spPr bwMode="auto">
          <a:xfrm rot="16200000">
            <a:off x="3254144" y="3357635"/>
            <a:ext cx="2999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Individual Income at Age ≥ 24 ($)</a:t>
            </a:r>
            <a:endParaRPr lang="en-US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180788" y="609600"/>
            <a:ext cx="2890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(a) Individual Earnings (ITT)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5496768" y="609600"/>
            <a:ext cx="3000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(b) Individual Earnings (TOT)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-28895" y="115669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Impacts of MTO on Children </a:t>
            </a:r>
            <a:r>
              <a:rPr lang="en-US" sz="1800" b="1" u="sng" dirty="0" smtClean="0">
                <a:solidFill>
                  <a:srgbClr val="1E2D53"/>
                </a:solidFill>
              </a:rPr>
              <a:t>Below Age 13</a:t>
            </a:r>
            <a:r>
              <a:rPr lang="en-US" sz="1800" b="1" dirty="0" smtClean="0">
                <a:solidFill>
                  <a:srgbClr val="1E2D53"/>
                </a:solidFill>
              </a:rPr>
              <a:t> at Random Assignment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2100264" y="4690646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 $12,380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333450" y="4690646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 $12,894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81064" y="4690646"/>
            <a:ext cx="96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$11,270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310489" y="4686300"/>
            <a:ext cx="96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$11,270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6524625" y="4686300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$12,994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753351" y="4686300"/>
            <a:ext cx="97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$14,747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505574" y="5033546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0.101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7744573" y="5029200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0.014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085974" y="5033546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0.101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3314699" y="5029200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0.014 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86"/>
          <p:cNvSpPr>
            <a:spLocks noChangeShapeType="1"/>
          </p:cNvSpPr>
          <p:nvPr/>
        </p:nvSpPr>
        <p:spPr bwMode="auto">
          <a:xfrm>
            <a:off x="776287" y="5873751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Line 87"/>
          <p:cNvSpPr>
            <a:spLocks noChangeShapeType="1"/>
          </p:cNvSpPr>
          <p:nvPr/>
        </p:nvSpPr>
        <p:spPr bwMode="auto">
          <a:xfrm>
            <a:off x="776287" y="481488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Line 88"/>
          <p:cNvSpPr>
            <a:spLocks noChangeShapeType="1"/>
          </p:cNvSpPr>
          <p:nvPr/>
        </p:nvSpPr>
        <p:spPr bwMode="auto">
          <a:xfrm>
            <a:off x="776287" y="37512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" name="Line 89"/>
          <p:cNvSpPr>
            <a:spLocks noChangeShapeType="1"/>
          </p:cNvSpPr>
          <p:nvPr/>
        </p:nvSpPr>
        <p:spPr bwMode="auto">
          <a:xfrm>
            <a:off x="776287" y="2692401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Line 90"/>
          <p:cNvSpPr>
            <a:spLocks noChangeShapeType="1"/>
          </p:cNvSpPr>
          <p:nvPr/>
        </p:nvSpPr>
        <p:spPr bwMode="auto">
          <a:xfrm>
            <a:off x="776287" y="162718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881062" y="2370139"/>
            <a:ext cx="974725" cy="3503613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2100262" y="2159001"/>
            <a:ext cx="981075" cy="3714750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3325812" y="1838326"/>
            <a:ext cx="979488" cy="4035425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7" name="Line 94"/>
          <p:cNvSpPr>
            <a:spLocks noChangeShapeType="1"/>
          </p:cNvSpPr>
          <p:nvPr/>
        </p:nvSpPr>
        <p:spPr bwMode="auto">
          <a:xfrm>
            <a:off x="2593975" y="1638301"/>
            <a:ext cx="0" cy="104775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8" name="Line 95"/>
          <p:cNvSpPr>
            <a:spLocks noChangeShapeType="1"/>
          </p:cNvSpPr>
          <p:nvPr/>
        </p:nvSpPr>
        <p:spPr bwMode="auto">
          <a:xfrm>
            <a:off x="2554287" y="2686051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9" name="Line 96"/>
          <p:cNvSpPr>
            <a:spLocks noChangeShapeType="1"/>
          </p:cNvSpPr>
          <p:nvPr/>
        </p:nvSpPr>
        <p:spPr bwMode="auto">
          <a:xfrm>
            <a:off x="2554287" y="1638301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0" name="Line 97"/>
          <p:cNvSpPr>
            <a:spLocks noChangeShapeType="1"/>
          </p:cNvSpPr>
          <p:nvPr/>
        </p:nvSpPr>
        <p:spPr bwMode="auto">
          <a:xfrm>
            <a:off x="3813175" y="1362076"/>
            <a:ext cx="0" cy="95250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1" name="Line 98"/>
          <p:cNvSpPr>
            <a:spLocks noChangeShapeType="1"/>
          </p:cNvSpPr>
          <p:nvPr/>
        </p:nvSpPr>
        <p:spPr bwMode="auto">
          <a:xfrm>
            <a:off x="3779837" y="2314576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>
            <a:off x="3779837" y="1362076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3" name="Line 100"/>
          <p:cNvSpPr>
            <a:spLocks noChangeShapeType="1"/>
          </p:cNvSpPr>
          <p:nvPr/>
        </p:nvSpPr>
        <p:spPr bwMode="auto">
          <a:xfrm flipV="1">
            <a:off x="776287" y="11017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Line 101"/>
          <p:cNvSpPr>
            <a:spLocks noChangeShapeType="1"/>
          </p:cNvSpPr>
          <p:nvPr/>
        </p:nvSpPr>
        <p:spPr bwMode="auto">
          <a:xfrm flipH="1">
            <a:off x="714375" y="5873751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 rot="16200000">
            <a:off x="560387" y="5726114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06" name="Line 103"/>
          <p:cNvSpPr>
            <a:spLocks noChangeShapeType="1"/>
          </p:cNvSpPr>
          <p:nvPr/>
        </p:nvSpPr>
        <p:spPr bwMode="auto">
          <a:xfrm flipH="1">
            <a:off x="714375" y="481488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 rot="16200000">
            <a:off x="560387" y="4667251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5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H="1">
            <a:off x="714375" y="37512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 rot="16200000">
            <a:off x="511174" y="3600451"/>
            <a:ext cx="198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H="1">
            <a:off x="714375" y="2692401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 rot="16200000">
            <a:off x="511174" y="2541589"/>
            <a:ext cx="198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 smtClean="0">
                <a:solidFill>
                  <a:srgbClr val="000000"/>
                </a:solidFill>
                <a:cs typeface="+mn-cs"/>
              </a:rPr>
              <a:t>15</a:t>
            </a:r>
            <a:endParaRPr lang="en-US" altLang="en-US" sz="14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2" name="Line 109"/>
          <p:cNvSpPr>
            <a:spLocks noChangeShapeType="1"/>
          </p:cNvSpPr>
          <p:nvPr/>
        </p:nvSpPr>
        <p:spPr bwMode="auto">
          <a:xfrm flipH="1">
            <a:off x="714375" y="162718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 rot="16200000">
            <a:off x="511174" y="1477964"/>
            <a:ext cx="198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 smtClean="0">
                <a:solidFill>
                  <a:srgbClr val="000000"/>
                </a:solidFill>
                <a:cs typeface="+mn-cs"/>
              </a:rPr>
              <a:t>20</a:t>
            </a:r>
            <a:endParaRPr lang="en-US" altLang="en-US" sz="14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5" name="Line 112"/>
          <p:cNvSpPr>
            <a:spLocks noChangeShapeType="1"/>
          </p:cNvSpPr>
          <p:nvPr/>
        </p:nvSpPr>
        <p:spPr bwMode="auto">
          <a:xfrm>
            <a:off x="776287" y="5978526"/>
            <a:ext cx="36290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6" name="Line 113"/>
          <p:cNvSpPr>
            <a:spLocks noChangeShapeType="1"/>
          </p:cNvSpPr>
          <p:nvPr/>
        </p:nvSpPr>
        <p:spPr bwMode="auto">
          <a:xfrm>
            <a:off x="1368425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8" name="Line 115"/>
          <p:cNvSpPr>
            <a:spLocks noChangeShapeType="1"/>
          </p:cNvSpPr>
          <p:nvPr/>
        </p:nvSpPr>
        <p:spPr bwMode="auto">
          <a:xfrm>
            <a:off x="2593975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0" name="Line 117"/>
          <p:cNvSpPr>
            <a:spLocks noChangeShapeType="1"/>
          </p:cNvSpPr>
          <p:nvPr/>
        </p:nvSpPr>
        <p:spPr bwMode="auto">
          <a:xfrm>
            <a:off x="3813175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2571750" y="6229351"/>
            <a:ext cx="1158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rgbClr val="000000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2565400" y="812801"/>
            <a:ext cx="1603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1E2D53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6" name="Line 123"/>
          <p:cNvSpPr>
            <a:spLocks noChangeShapeType="1"/>
          </p:cNvSpPr>
          <p:nvPr/>
        </p:nvSpPr>
        <p:spPr bwMode="auto">
          <a:xfrm>
            <a:off x="5197475" y="5873751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Line 124"/>
          <p:cNvSpPr>
            <a:spLocks noChangeShapeType="1"/>
          </p:cNvSpPr>
          <p:nvPr/>
        </p:nvSpPr>
        <p:spPr bwMode="auto">
          <a:xfrm>
            <a:off x="5197475" y="4721226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8" name="Line 125"/>
          <p:cNvSpPr>
            <a:spLocks noChangeShapeType="1"/>
          </p:cNvSpPr>
          <p:nvPr/>
        </p:nvSpPr>
        <p:spPr bwMode="auto">
          <a:xfrm>
            <a:off x="5197475" y="3573464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9" name="Line 126"/>
          <p:cNvSpPr>
            <a:spLocks noChangeShapeType="1"/>
          </p:cNvSpPr>
          <p:nvPr/>
        </p:nvSpPr>
        <p:spPr bwMode="auto">
          <a:xfrm>
            <a:off x="5197475" y="2420939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0" name="Line 127"/>
          <p:cNvSpPr>
            <a:spLocks noChangeShapeType="1"/>
          </p:cNvSpPr>
          <p:nvPr/>
        </p:nvSpPr>
        <p:spPr bwMode="auto">
          <a:xfrm>
            <a:off x="5197475" y="1266826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5303837" y="2519364"/>
            <a:ext cx="974725" cy="3354388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Rectangle 129"/>
          <p:cNvSpPr>
            <a:spLocks noChangeArrowheads="1"/>
          </p:cNvSpPr>
          <p:nvPr/>
        </p:nvSpPr>
        <p:spPr bwMode="auto">
          <a:xfrm>
            <a:off x="6527800" y="1787526"/>
            <a:ext cx="976313" cy="4086225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Rectangle 130"/>
          <p:cNvSpPr>
            <a:spLocks noChangeArrowheads="1"/>
          </p:cNvSpPr>
          <p:nvPr/>
        </p:nvSpPr>
        <p:spPr bwMode="auto">
          <a:xfrm>
            <a:off x="7747000" y="1727201"/>
            <a:ext cx="981075" cy="4146550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4" name="Line 131"/>
          <p:cNvSpPr>
            <a:spLocks noChangeShapeType="1"/>
          </p:cNvSpPr>
          <p:nvPr/>
        </p:nvSpPr>
        <p:spPr bwMode="auto">
          <a:xfrm>
            <a:off x="7015162" y="1211264"/>
            <a:ext cx="0" cy="1158875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5" name="Line 132"/>
          <p:cNvSpPr>
            <a:spLocks noChangeShapeType="1"/>
          </p:cNvSpPr>
          <p:nvPr/>
        </p:nvSpPr>
        <p:spPr bwMode="auto">
          <a:xfrm>
            <a:off x="6977062" y="2370139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6" name="Line 133"/>
          <p:cNvSpPr>
            <a:spLocks noChangeShapeType="1"/>
          </p:cNvSpPr>
          <p:nvPr/>
        </p:nvSpPr>
        <p:spPr bwMode="auto">
          <a:xfrm>
            <a:off x="6977062" y="1211264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7" name="Line 134"/>
          <p:cNvSpPr>
            <a:spLocks noChangeShapeType="1"/>
          </p:cNvSpPr>
          <p:nvPr/>
        </p:nvSpPr>
        <p:spPr bwMode="auto">
          <a:xfrm>
            <a:off x="8234362" y="1206501"/>
            <a:ext cx="0" cy="104140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8" name="Line 135"/>
          <p:cNvSpPr>
            <a:spLocks noChangeShapeType="1"/>
          </p:cNvSpPr>
          <p:nvPr/>
        </p:nvSpPr>
        <p:spPr bwMode="auto">
          <a:xfrm>
            <a:off x="8202612" y="2247901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9" name="Line 136"/>
          <p:cNvSpPr>
            <a:spLocks noChangeShapeType="1"/>
          </p:cNvSpPr>
          <p:nvPr/>
        </p:nvSpPr>
        <p:spPr bwMode="auto">
          <a:xfrm>
            <a:off x="8202612" y="1206501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0" name="Line 137"/>
          <p:cNvSpPr>
            <a:spLocks noChangeShapeType="1"/>
          </p:cNvSpPr>
          <p:nvPr/>
        </p:nvSpPr>
        <p:spPr bwMode="auto">
          <a:xfrm flipV="1">
            <a:off x="5197475" y="11017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1" name="Line 138"/>
          <p:cNvSpPr>
            <a:spLocks noChangeShapeType="1"/>
          </p:cNvSpPr>
          <p:nvPr/>
        </p:nvSpPr>
        <p:spPr bwMode="auto">
          <a:xfrm flipH="1">
            <a:off x="5137150" y="5873751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2" name="Rectangle 139"/>
          <p:cNvSpPr>
            <a:spLocks noChangeArrowheads="1"/>
          </p:cNvSpPr>
          <p:nvPr/>
        </p:nvSpPr>
        <p:spPr bwMode="auto">
          <a:xfrm rot="16200000">
            <a:off x="4784724" y="5715001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18000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43" name="Line 140"/>
          <p:cNvSpPr>
            <a:spLocks noChangeShapeType="1"/>
          </p:cNvSpPr>
          <p:nvPr/>
        </p:nvSpPr>
        <p:spPr bwMode="auto">
          <a:xfrm flipH="1">
            <a:off x="5137150" y="4721226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4" name="Rectangle 141"/>
          <p:cNvSpPr>
            <a:spLocks noChangeArrowheads="1"/>
          </p:cNvSpPr>
          <p:nvPr/>
        </p:nvSpPr>
        <p:spPr bwMode="auto">
          <a:xfrm rot="16200000">
            <a:off x="4784724" y="4560889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19000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45" name="Line 142"/>
          <p:cNvSpPr>
            <a:spLocks noChangeShapeType="1"/>
          </p:cNvSpPr>
          <p:nvPr/>
        </p:nvSpPr>
        <p:spPr bwMode="auto">
          <a:xfrm flipH="1">
            <a:off x="5137150" y="3573464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6" name="Rectangle 143"/>
          <p:cNvSpPr>
            <a:spLocks noChangeArrowheads="1"/>
          </p:cNvSpPr>
          <p:nvPr/>
        </p:nvSpPr>
        <p:spPr bwMode="auto">
          <a:xfrm rot="16200000">
            <a:off x="4784724" y="3413126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20000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47" name="Line 144"/>
          <p:cNvSpPr>
            <a:spLocks noChangeShapeType="1"/>
          </p:cNvSpPr>
          <p:nvPr/>
        </p:nvSpPr>
        <p:spPr bwMode="auto">
          <a:xfrm flipH="1">
            <a:off x="5137150" y="2420939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8" name="Rectangle 145"/>
          <p:cNvSpPr>
            <a:spLocks noChangeArrowheads="1"/>
          </p:cNvSpPr>
          <p:nvPr/>
        </p:nvSpPr>
        <p:spPr bwMode="auto">
          <a:xfrm rot="16200000">
            <a:off x="4784724" y="2260601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21000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49" name="Line 146"/>
          <p:cNvSpPr>
            <a:spLocks noChangeShapeType="1"/>
          </p:cNvSpPr>
          <p:nvPr/>
        </p:nvSpPr>
        <p:spPr bwMode="auto">
          <a:xfrm flipH="1">
            <a:off x="5137150" y="1266826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0" name="Rectangle 147"/>
          <p:cNvSpPr>
            <a:spLocks noChangeArrowheads="1"/>
          </p:cNvSpPr>
          <p:nvPr/>
        </p:nvSpPr>
        <p:spPr bwMode="auto">
          <a:xfrm rot="16200000">
            <a:off x="4784724" y="1109664"/>
            <a:ext cx="496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 smtClean="0">
                <a:solidFill>
                  <a:srgbClr val="000000"/>
                </a:solidFill>
                <a:cs typeface="+mn-cs"/>
              </a:rPr>
              <a:t>22000</a:t>
            </a:r>
            <a:endParaRPr lang="en-US" altLang="en-US" sz="14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52" name="Line 149"/>
          <p:cNvSpPr>
            <a:spLocks noChangeShapeType="1"/>
          </p:cNvSpPr>
          <p:nvPr/>
        </p:nvSpPr>
        <p:spPr bwMode="auto">
          <a:xfrm>
            <a:off x="5197475" y="5978526"/>
            <a:ext cx="36306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3" name="Line 150"/>
          <p:cNvSpPr>
            <a:spLocks noChangeShapeType="1"/>
          </p:cNvSpPr>
          <p:nvPr/>
        </p:nvSpPr>
        <p:spPr bwMode="auto">
          <a:xfrm>
            <a:off x="5791200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5" name="Line 152"/>
          <p:cNvSpPr>
            <a:spLocks noChangeShapeType="1"/>
          </p:cNvSpPr>
          <p:nvPr/>
        </p:nvSpPr>
        <p:spPr bwMode="auto">
          <a:xfrm>
            <a:off x="7015162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7" name="Line 154"/>
          <p:cNvSpPr>
            <a:spLocks noChangeShapeType="1"/>
          </p:cNvSpPr>
          <p:nvPr/>
        </p:nvSpPr>
        <p:spPr bwMode="auto">
          <a:xfrm>
            <a:off x="8234362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9" name="Rectangle 156"/>
          <p:cNvSpPr>
            <a:spLocks noChangeArrowheads="1"/>
          </p:cNvSpPr>
          <p:nvPr/>
        </p:nvSpPr>
        <p:spPr bwMode="auto">
          <a:xfrm>
            <a:off x="6994525" y="6229351"/>
            <a:ext cx="1158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rgbClr val="000000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60" name="Rectangle 157"/>
          <p:cNvSpPr>
            <a:spLocks noChangeArrowheads="1"/>
          </p:cNvSpPr>
          <p:nvPr/>
        </p:nvSpPr>
        <p:spPr bwMode="auto">
          <a:xfrm>
            <a:off x="6988175" y="812801"/>
            <a:ext cx="1603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1E2D53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61" name="Rectangle 158"/>
          <p:cNvSpPr>
            <a:spLocks noChangeArrowheads="1"/>
          </p:cNvSpPr>
          <p:nvPr/>
        </p:nvSpPr>
        <p:spPr bwMode="auto">
          <a:xfrm>
            <a:off x="4527550" y="25400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-28895" y="115669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Impacts of MTO on Children </a:t>
            </a:r>
            <a:r>
              <a:rPr lang="en-US" sz="1800" b="1" u="sng" dirty="0" smtClean="0">
                <a:solidFill>
                  <a:srgbClr val="1E2D53"/>
                </a:solidFill>
              </a:rPr>
              <a:t>Below Age 13</a:t>
            </a:r>
            <a:r>
              <a:rPr lang="en-US" sz="1800" b="1" dirty="0" smtClean="0">
                <a:solidFill>
                  <a:srgbClr val="1E2D53"/>
                </a:solidFill>
              </a:rPr>
              <a:t> at Random Assignment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174186" y="609600"/>
            <a:ext cx="2903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(a) College Attendance (ITT)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716120" y="609600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(b) College </a:t>
            </a:r>
            <a:r>
              <a:rPr lang="en-US" sz="1600" b="1" dirty="0">
                <a:solidFill>
                  <a:prstClr val="black"/>
                </a:solidFill>
              </a:rPr>
              <a:t>Quality </a:t>
            </a:r>
            <a:r>
              <a:rPr lang="en-US" sz="1600" b="1" dirty="0" smtClean="0">
                <a:solidFill>
                  <a:prstClr val="black"/>
                </a:solidFill>
              </a:rPr>
              <a:t>(</a:t>
            </a:r>
            <a:r>
              <a:rPr lang="en-US" sz="1600" b="1" dirty="0">
                <a:solidFill>
                  <a:prstClr val="black"/>
                </a:solidFill>
              </a:rPr>
              <a:t>ITT)</a:t>
            </a:r>
          </a:p>
        </p:txBody>
      </p:sp>
      <p:sp>
        <p:nvSpPr>
          <p:cNvPr id="165" name="Rectangle 43"/>
          <p:cNvSpPr>
            <a:spLocks noChangeArrowheads="1"/>
          </p:cNvSpPr>
          <p:nvPr/>
        </p:nvSpPr>
        <p:spPr bwMode="auto">
          <a:xfrm>
            <a:off x="1047750" y="6073776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Control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6" name="Rectangle 45"/>
          <p:cNvSpPr>
            <a:spLocks noChangeArrowheads="1"/>
          </p:cNvSpPr>
          <p:nvPr/>
        </p:nvSpPr>
        <p:spPr bwMode="auto">
          <a:xfrm>
            <a:off x="2165188" y="6073776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Section 8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7" name="Rectangle 48"/>
          <p:cNvSpPr>
            <a:spLocks noChangeArrowheads="1"/>
          </p:cNvSpPr>
          <p:nvPr/>
        </p:nvSpPr>
        <p:spPr bwMode="auto">
          <a:xfrm>
            <a:off x="2571751" y="6229351"/>
            <a:ext cx="1158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68" name="Rectangle 86"/>
          <p:cNvSpPr>
            <a:spLocks noChangeArrowheads="1"/>
          </p:cNvSpPr>
          <p:nvPr/>
        </p:nvSpPr>
        <p:spPr bwMode="auto">
          <a:xfrm>
            <a:off x="5464951" y="6073776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Control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69" name="Rectangle 88"/>
          <p:cNvSpPr>
            <a:spLocks noChangeArrowheads="1"/>
          </p:cNvSpPr>
          <p:nvPr/>
        </p:nvSpPr>
        <p:spPr bwMode="auto">
          <a:xfrm>
            <a:off x="6597488" y="6073776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Section 8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70" name="Rectangle 91"/>
          <p:cNvSpPr>
            <a:spLocks noChangeArrowheads="1"/>
          </p:cNvSpPr>
          <p:nvPr/>
        </p:nvSpPr>
        <p:spPr bwMode="auto">
          <a:xfrm>
            <a:off x="6994526" y="6229351"/>
            <a:ext cx="1158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71" name="Rectangle 38"/>
          <p:cNvSpPr>
            <a:spLocks noChangeArrowheads="1"/>
          </p:cNvSpPr>
          <p:nvPr/>
        </p:nvSpPr>
        <p:spPr bwMode="auto">
          <a:xfrm>
            <a:off x="3187381" y="6073776"/>
            <a:ext cx="12535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Voucher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72" name="Rectangle 193"/>
          <p:cNvSpPr>
            <a:spLocks noChangeArrowheads="1"/>
          </p:cNvSpPr>
          <p:nvPr/>
        </p:nvSpPr>
        <p:spPr bwMode="auto">
          <a:xfrm>
            <a:off x="7616320" y="6073777"/>
            <a:ext cx="12535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Experimental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Voucher</a:t>
            </a:r>
            <a:endParaRPr lang="en-US" altLang="en-US" sz="16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73" name="Rectangle 34"/>
          <p:cNvSpPr>
            <a:spLocks noChangeArrowheads="1"/>
          </p:cNvSpPr>
          <p:nvPr/>
        </p:nvSpPr>
        <p:spPr bwMode="auto">
          <a:xfrm rot="16200000">
            <a:off x="-1313641" y="3355897"/>
            <a:ext cx="3306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College Attendance, Ages 18-20 (%)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74" name="Rectangle 68"/>
          <p:cNvSpPr>
            <a:spLocks noChangeArrowheads="1"/>
          </p:cNvSpPr>
          <p:nvPr/>
        </p:nvSpPr>
        <p:spPr bwMode="auto">
          <a:xfrm rot="16200000">
            <a:off x="3056620" y="3352722"/>
            <a:ext cx="34054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Mean College Quality, Ages 18-20 ($)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81064" y="4690646"/>
            <a:ext cx="96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 16.5%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114350" y="4690646"/>
            <a:ext cx="96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 17.5%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333550" y="4690646"/>
            <a:ext cx="96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 19.0%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314699" y="5029200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0.028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057400" y="5029200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0.435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309789" y="4690646"/>
            <a:ext cx="96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$20,915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527779" y="4685900"/>
            <a:ext cx="96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$21,547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756704" y="4686700"/>
            <a:ext cx="968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$21,601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505574" y="5033546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0.014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734299" y="5029200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0.003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76288" y="5873751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76288" y="515778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288" y="44370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76288" y="3717926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776288" y="30019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76288" y="2281239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76288" y="1566864"/>
            <a:ext cx="3629025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81063" y="1965326"/>
            <a:ext cx="974725" cy="3908425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100263" y="2370139"/>
            <a:ext cx="981075" cy="3503613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325813" y="2314576"/>
            <a:ext cx="979488" cy="3559175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2593975" y="1722439"/>
            <a:ext cx="0" cy="130175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554288" y="3024189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554288" y="1722439"/>
            <a:ext cx="73025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3813175" y="1711326"/>
            <a:ext cx="0" cy="1201738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779838" y="2913064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779838" y="1711326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776288" y="11017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714375" y="5873751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 rot="16200000">
            <a:off x="411621" y="5717610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5000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714375" y="515778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 rot="16200000">
            <a:off x="411621" y="5001648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7000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714375" y="44370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 rot="16200000">
            <a:off x="411621" y="4280923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9000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714375" y="3717926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 rot="16200000">
            <a:off x="369390" y="3558610"/>
            <a:ext cx="4835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11000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714375" y="30019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 rot="16200000">
            <a:off x="362722" y="2844235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13000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714375" y="2281239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 rot="16200000">
            <a:off x="362722" y="2123510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15000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>
            <a:off x="714375" y="1566864"/>
            <a:ext cx="61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 rot="16200000">
            <a:off x="362722" y="1407548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17000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776288" y="5978526"/>
            <a:ext cx="36290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1368425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2593975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3813175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2571750" y="6229351"/>
            <a:ext cx="1158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 smtClean="0">
                <a:solidFill>
                  <a:srgbClr val="000000"/>
                </a:solidFill>
                <a:cs typeface="+mn-cs"/>
              </a:rPr>
              <a:t> </a:t>
            </a:r>
            <a:endParaRPr lang="en-US" altLang="en-US" sz="18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565400" y="812801"/>
            <a:ext cx="1603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1E2D53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5197475" y="5873751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5197475" y="5157789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5197475" y="4437064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5197475" y="3717926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5197475" y="3001964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5197475" y="2281239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5197475" y="1566864"/>
            <a:ext cx="3630613" cy="0"/>
          </a:xfrm>
          <a:prstGeom prst="line">
            <a:avLst/>
          </a:prstGeom>
          <a:noFill/>
          <a:ln w="1587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5303838" y="1965326"/>
            <a:ext cx="974725" cy="3908425"/>
          </a:xfrm>
          <a:prstGeom prst="rect">
            <a:avLst/>
          </a:prstGeom>
          <a:solidFill>
            <a:srgbClr val="7F7F7F"/>
          </a:solidFill>
          <a:ln w="0">
            <a:solidFill>
              <a:srgbClr val="7F7F7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527800" y="2703514"/>
            <a:ext cx="976313" cy="3170238"/>
          </a:xfrm>
          <a:prstGeom prst="rect">
            <a:avLst/>
          </a:prstGeom>
          <a:solidFill>
            <a:srgbClr val="376092"/>
          </a:solidFill>
          <a:ln w="0">
            <a:solidFill>
              <a:srgbClr val="37609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7747000" y="2835276"/>
            <a:ext cx="981075" cy="3038475"/>
          </a:xfrm>
          <a:prstGeom prst="rect">
            <a:avLst/>
          </a:prstGeom>
          <a:solidFill>
            <a:srgbClr val="C00000"/>
          </a:solidFill>
          <a:ln w="0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V="1">
            <a:off x="7015163" y="1522414"/>
            <a:ext cx="0" cy="2360613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>
            <a:off x="6977063" y="1522414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>
            <a:off x="6977063" y="3883026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V="1">
            <a:off x="8234363" y="1322389"/>
            <a:ext cx="0" cy="3032125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8202613" y="1322389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8202613" y="4354514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5197475" y="1101726"/>
            <a:ext cx="0" cy="48768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 flipH="1">
            <a:off x="5137150" y="5873751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 rot="16200000">
            <a:off x="4834397" y="5717610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5000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 flipH="1">
            <a:off x="5137150" y="5157789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 rot="16200000">
            <a:off x="4834397" y="5000060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7000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 flipH="1">
            <a:off x="5137150" y="4437064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 rot="16200000">
            <a:off x="4834397" y="427933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9000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77" name="Line 75"/>
          <p:cNvSpPr>
            <a:spLocks noChangeShapeType="1"/>
          </p:cNvSpPr>
          <p:nvPr/>
        </p:nvSpPr>
        <p:spPr bwMode="auto">
          <a:xfrm flipH="1">
            <a:off x="5137150" y="3717926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 rot="16200000">
            <a:off x="4792165" y="3557023"/>
            <a:ext cx="4835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11000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79" name="Line 77"/>
          <p:cNvSpPr>
            <a:spLocks noChangeShapeType="1"/>
          </p:cNvSpPr>
          <p:nvPr/>
        </p:nvSpPr>
        <p:spPr bwMode="auto">
          <a:xfrm flipH="1">
            <a:off x="5137150" y="3001964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 rot="16200000">
            <a:off x="4785497" y="2842648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13000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81" name="Line 79"/>
          <p:cNvSpPr>
            <a:spLocks noChangeShapeType="1"/>
          </p:cNvSpPr>
          <p:nvPr/>
        </p:nvSpPr>
        <p:spPr bwMode="auto">
          <a:xfrm flipH="1">
            <a:off x="5137150" y="2281239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 rot="16200000">
            <a:off x="4785497" y="2121923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15000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83" name="Line 81"/>
          <p:cNvSpPr>
            <a:spLocks noChangeShapeType="1"/>
          </p:cNvSpPr>
          <p:nvPr/>
        </p:nvSpPr>
        <p:spPr bwMode="auto">
          <a:xfrm flipH="1">
            <a:off x="5137150" y="1566864"/>
            <a:ext cx="6032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 rot="16200000">
            <a:off x="4785497" y="1407548"/>
            <a:ext cx="4969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17000</a:t>
            </a:r>
            <a:endParaRPr lang="en-US" altLang="en-US" sz="14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86" name="Line 84"/>
          <p:cNvSpPr>
            <a:spLocks noChangeShapeType="1"/>
          </p:cNvSpPr>
          <p:nvPr/>
        </p:nvSpPr>
        <p:spPr bwMode="auto">
          <a:xfrm>
            <a:off x="5197475" y="5978526"/>
            <a:ext cx="36306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Line 85"/>
          <p:cNvSpPr>
            <a:spLocks noChangeShapeType="1"/>
          </p:cNvSpPr>
          <p:nvPr/>
        </p:nvSpPr>
        <p:spPr bwMode="auto">
          <a:xfrm>
            <a:off x="5791200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9" name="Line 87"/>
          <p:cNvSpPr>
            <a:spLocks noChangeShapeType="1"/>
          </p:cNvSpPr>
          <p:nvPr/>
        </p:nvSpPr>
        <p:spPr bwMode="auto">
          <a:xfrm>
            <a:off x="7015163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>
            <a:off x="8234363" y="5978526"/>
            <a:ext cx="0" cy="6191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auto">
          <a:xfrm>
            <a:off x="6994525" y="6229351"/>
            <a:ext cx="1158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 smtClean="0">
                <a:solidFill>
                  <a:srgbClr val="000000"/>
                </a:solidFill>
                <a:cs typeface="+mn-cs"/>
              </a:rPr>
              <a:t> </a:t>
            </a:r>
            <a:endParaRPr lang="en-US" altLang="en-US" sz="18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6988175" y="812801"/>
            <a:ext cx="160338" cy="311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1E2D53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4527550" y="25400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98" name="Rectangle 43"/>
          <p:cNvSpPr>
            <a:spLocks noChangeArrowheads="1"/>
          </p:cNvSpPr>
          <p:nvPr/>
        </p:nvSpPr>
        <p:spPr bwMode="auto">
          <a:xfrm>
            <a:off x="1047750" y="6073776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Control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99" name="Rectangle 45"/>
          <p:cNvSpPr>
            <a:spLocks noChangeArrowheads="1"/>
          </p:cNvSpPr>
          <p:nvPr/>
        </p:nvSpPr>
        <p:spPr bwMode="auto">
          <a:xfrm>
            <a:off x="2165188" y="6073776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Section 8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0" name="Rectangle 48"/>
          <p:cNvSpPr>
            <a:spLocks noChangeArrowheads="1"/>
          </p:cNvSpPr>
          <p:nvPr/>
        </p:nvSpPr>
        <p:spPr bwMode="auto">
          <a:xfrm>
            <a:off x="2571751" y="6229351"/>
            <a:ext cx="1158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1" name="Rectangle 86"/>
          <p:cNvSpPr>
            <a:spLocks noChangeArrowheads="1"/>
          </p:cNvSpPr>
          <p:nvPr/>
        </p:nvSpPr>
        <p:spPr bwMode="auto">
          <a:xfrm>
            <a:off x="5464951" y="6073776"/>
            <a:ext cx="660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Control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2" name="Rectangle 88"/>
          <p:cNvSpPr>
            <a:spLocks noChangeArrowheads="1"/>
          </p:cNvSpPr>
          <p:nvPr/>
        </p:nvSpPr>
        <p:spPr bwMode="auto">
          <a:xfrm>
            <a:off x="6597488" y="6073776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Section 8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3" name="Rectangle 91"/>
          <p:cNvSpPr>
            <a:spLocks noChangeArrowheads="1"/>
          </p:cNvSpPr>
          <p:nvPr/>
        </p:nvSpPr>
        <p:spPr bwMode="auto">
          <a:xfrm>
            <a:off x="6994526" y="6229351"/>
            <a:ext cx="1158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4" name="Rectangle 38"/>
          <p:cNvSpPr>
            <a:spLocks noChangeArrowheads="1"/>
          </p:cNvSpPr>
          <p:nvPr/>
        </p:nvSpPr>
        <p:spPr bwMode="auto">
          <a:xfrm>
            <a:off x="3187381" y="6073776"/>
            <a:ext cx="12535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Experimental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</a:rPr>
              <a:t>Voucher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5" name="Rectangle 193"/>
          <p:cNvSpPr>
            <a:spLocks noChangeArrowheads="1"/>
          </p:cNvSpPr>
          <p:nvPr/>
        </p:nvSpPr>
        <p:spPr bwMode="auto">
          <a:xfrm>
            <a:off x="7616320" y="6073777"/>
            <a:ext cx="12535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Experimental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Voucher</a:t>
            </a:r>
            <a:endParaRPr lang="en-US" altLang="en-US" sz="16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 rot="16200000">
            <a:off x="-1159024" y="3357485"/>
            <a:ext cx="2999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Individual Income at Age ≥ 24 ($)</a:t>
            </a:r>
            <a:endParaRPr lang="en-US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07" name="Rectangle 40"/>
          <p:cNvSpPr>
            <a:spLocks noChangeArrowheads="1"/>
          </p:cNvSpPr>
          <p:nvPr/>
        </p:nvSpPr>
        <p:spPr bwMode="auto">
          <a:xfrm rot="16200000">
            <a:off x="3254144" y="3357635"/>
            <a:ext cx="2999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Individual Income at Age ≥ 24 ($)</a:t>
            </a:r>
            <a:endParaRPr lang="en-US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08" name="Rectangle 49"/>
          <p:cNvSpPr>
            <a:spLocks noChangeArrowheads="1"/>
          </p:cNvSpPr>
          <p:nvPr/>
        </p:nvSpPr>
        <p:spPr bwMode="auto">
          <a:xfrm>
            <a:off x="2565401" y="812801"/>
            <a:ext cx="160338" cy="311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9" name="Line 67"/>
          <p:cNvSpPr>
            <a:spLocks noChangeShapeType="1"/>
          </p:cNvSpPr>
          <p:nvPr/>
        </p:nvSpPr>
        <p:spPr bwMode="auto">
          <a:xfrm>
            <a:off x="8202614" y="1284289"/>
            <a:ext cx="71438" cy="0"/>
          </a:xfrm>
          <a:prstGeom prst="line">
            <a:avLst/>
          </a:prstGeom>
          <a:noFill/>
          <a:ln w="15875">
            <a:solidFill>
              <a:srgbClr val="30303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0" name="Rectangle 92"/>
          <p:cNvSpPr>
            <a:spLocks noChangeArrowheads="1"/>
          </p:cNvSpPr>
          <p:nvPr/>
        </p:nvSpPr>
        <p:spPr bwMode="auto">
          <a:xfrm>
            <a:off x="6988176" y="812801"/>
            <a:ext cx="1603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11" name="Rectangle 93"/>
          <p:cNvSpPr>
            <a:spLocks noChangeArrowheads="1"/>
          </p:cNvSpPr>
          <p:nvPr/>
        </p:nvSpPr>
        <p:spPr bwMode="auto">
          <a:xfrm>
            <a:off x="4527551" y="25400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-28895" y="115669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Impacts of MTO on Children  </a:t>
            </a:r>
            <a:r>
              <a:rPr lang="en-US" sz="1800" b="1" u="sng" dirty="0" smtClean="0">
                <a:solidFill>
                  <a:srgbClr val="1E2D53"/>
                </a:solidFill>
              </a:rPr>
              <a:t>Age 13-18</a:t>
            </a:r>
            <a:r>
              <a:rPr lang="en-US" sz="1800" b="1" dirty="0" smtClean="0">
                <a:solidFill>
                  <a:srgbClr val="1E2D53"/>
                </a:solidFill>
              </a:rPr>
              <a:t> at Random Assignment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180788" y="609600"/>
            <a:ext cx="2890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(a) Individual Earnings (ITT)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96768" y="609600"/>
            <a:ext cx="3000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(b) Individual Earnings (TOT)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76300" y="4690646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$15,882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96300" y="4690646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$14,749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318177" y="4692549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$14,915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305125" y="4690646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$15,882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525125" y="4690646"/>
            <a:ext cx="97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$13,830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47002" y="4692549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$13,455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314699" y="5029200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0.259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057400" y="5029200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0.219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505574" y="5033546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0.219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734299" y="5029200"/>
            <a:ext cx="1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white"/>
                </a:solidFill>
              </a:rPr>
              <a:t>p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= </a:t>
            </a:r>
            <a:r>
              <a:rPr lang="en-US" sz="1600" dirty="0" smtClean="0">
                <a:solidFill>
                  <a:prstClr val="white"/>
                </a:solidFill>
              </a:rPr>
              <a:t>0.259 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</p:spPr>
        <p:txBody>
          <a:bodyPr/>
          <a:lstStyle/>
          <a:p>
            <a:endParaRPr lang="en-US" sz="1800" dirty="0" smtClean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Limits to scalability of policies that move people</a:t>
            </a: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Also need policies </a:t>
            </a:r>
            <a:r>
              <a:rPr lang="en-US" sz="2200" dirty="0">
                <a:ea typeface="ＭＳ Ｐゴシック"/>
                <a:cs typeface="ＭＳ Ｐゴシック"/>
              </a:rPr>
              <a:t>that improve </a:t>
            </a:r>
            <a:r>
              <a:rPr lang="en-US" sz="2200" dirty="0" smtClean="0">
                <a:ea typeface="ＭＳ Ｐゴシック"/>
                <a:cs typeface="ＭＳ Ｐゴシック"/>
              </a:rPr>
              <a:t>existing</a:t>
            </a:r>
            <a:r>
              <a:rPr lang="en-US" sz="2200" i="1" dirty="0" smtClean="0">
                <a:ea typeface="ＭＳ Ｐゴシック"/>
                <a:cs typeface="ＭＳ Ｐゴシック"/>
              </a:rPr>
              <a:t> </a:t>
            </a:r>
            <a:r>
              <a:rPr lang="en-US" sz="2200" dirty="0" smtClean="0">
                <a:ea typeface="ＭＳ Ｐゴシック"/>
                <a:cs typeface="ＭＳ Ｐゴシック"/>
              </a:rPr>
              <a:t>neighborhoods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 smtClean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Challenging to identify causal effects of local policies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sz="2200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sz="2200" dirty="0" smtClean="0">
                <a:ea typeface="ＭＳ Ｐゴシック"/>
                <a:cs typeface="ＭＳ Ｐゴシック"/>
              </a:rPr>
              <a:t>As a first step, characterize the features of areas that generate good outcomes</a:t>
            </a:r>
            <a:endParaRPr lang="en-US" sz="2200" dirty="0">
              <a:ea typeface="ＭＳ Ｐゴシック"/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Policy Approach 2: Improving Neighborhoods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8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418011" y="5256214"/>
            <a:ext cx="748079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418011" y="4530726"/>
            <a:ext cx="748079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418011" y="3798889"/>
            <a:ext cx="748079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418011" y="3067051"/>
            <a:ext cx="748079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418011" y="2341564"/>
            <a:ext cx="748079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418011" y="1609726"/>
            <a:ext cx="748079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5157572" y="1066800"/>
            <a:ext cx="0" cy="4556126"/>
          </a:xfrm>
          <a:prstGeom prst="line">
            <a:avLst/>
          </a:prstGeom>
          <a:noFill/>
          <a:ln w="22225">
            <a:solidFill>
              <a:srgbClr val="3030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845299" y="5040314"/>
            <a:ext cx="1312273" cy="438150"/>
          </a:xfrm>
          <a:prstGeom prst="rect">
            <a:avLst/>
          </a:prstGeom>
          <a:solidFill>
            <a:srgbClr val="8194AB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157572" y="4308476"/>
            <a:ext cx="2649622" cy="438150"/>
          </a:xfrm>
          <a:prstGeom prst="rect">
            <a:avLst/>
          </a:prstGeom>
          <a:solidFill>
            <a:srgbClr val="8194AB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004441" y="3582989"/>
            <a:ext cx="2153132" cy="438150"/>
          </a:xfrm>
          <a:prstGeom prst="rect">
            <a:avLst/>
          </a:prstGeom>
          <a:solidFill>
            <a:srgbClr val="8194AB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252182" y="2851151"/>
            <a:ext cx="2905390" cy="438150"/>
          </a:xfrm>
          <a:prstGeom prst="rect">
            <a:avLst/>
          </a:prstGeom>
          <a:solidFill>
            <a:srgbClr val="8194AB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220088" y="2119314"/>
            <a:ext cx="1937484" cy="438150"/>
          </a:xfrm>
          <a:prstGeom prst="rect">
            <a:avLst/>
          </a:prstGeom>
          <a:solidFill>
            <a:srgbClr val="8194AB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203371" y="1362795"/>
            <a:ext cx="1954201" cy="438150"/>
          </a:xfrm>
          <a:prstGeom prst="rect">
            <a:avLst/>
          </a:prstGeom>
          <a:solidFill>
            <a:srgbClr val="8194AB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7" name="Line 74"/>
          <p:cNvSpPr>
            <a:spLocks noChangeShapeType="1"/>
          </p:cNvSpPr>
          <p:nvPr/>
        </p:nvSpPr>
        <p:spPr bwMode="auto">
          <a:xfrm flipV="1">
            <a:off x="1418011" y="1066800"/>
            <a:ext cx="0" cy="455612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8" name="Line 75"/>
          <p:cNvSpPr>
            <a:spLocks noChangeShapeType="1"/>
          </p:cNvSpPr>
          <p:nvPr/>
        </p:nvSpPr>
        <p:spPr bwMode="auto">
          <a:xfrm flipH="1">
            <a:off x="1317710" y="5256214"/>
            <a:ext cx="1003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2" name="Line 79"/>
          <p:cNvSpPr>
            <a:spLocks noChangeShapeType="1"/>
          </p:cNvSpPr>
          <p:nvPr/>
        </p:nvSpPr>
        <p:spPr bwMode="auto">
          <a:xfrm flipH="1">
            <a:off x="1317710" y="4530726"/>
            <a:ext cx="1003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6" name="Line 83"/>
          <p:cNvSpPr>
            <a:spLocks noChangeShapeType="1"/>
          </p:cNvSpPr>
          <p:nvPr/>
        </p:nvSpPr>
        <p:spPr bwMode="auto">
          <a:xfrm flipH="1">
            <a:off x="1317710" y="3798889"/>
            <a:ext cx="1003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Line 87"/>
          <p:cNvSpPr>
            <a:spLocks noChangeShapeType="1"/>
          </p:cNvSpPr>
          <p:nvPr/>
        </p:nvSpPr>
        <p:spPr bwMode="auto">
          <a:xfrm flipH="1">
            <a:off x="1317710" y="3067051"/>
            <a:ext cx="1003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Line 90"/>
          <p:cNvSpPr>
            <a:spLocks noChangeShapeType="1"/>
          </p:cNvSpPr>
          <p:nvPr/>
        </p:nvSpPr>
        <p:spPr bwMode="auto">
          <a:xfrm flipH="1">
            <a:off x="1317710" y="2341564"/>
            <a:ext cx="1003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7" name="Line 94"/>
          <p:cNvSpPr>
            <a:spLocks noChangeShapeType="1"/>
          </p:cNvSpPr>
          <p:nvPr/>
        </p:nvSpPr>
        <p:spPr bwMode="auto">
          <a:xfrm flipH="1">
            <a:off x="1317710" y="1609726"/>
            <a:ext cx="1003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4" name="Rectangle 101"/>
          <p:cNvSpPr>
            <a:spLocks noChangeArrowheads="1"/>
          </p:cNvSpPr>
          <p:nvPr/>
        </p:nvSpPr>
        <p:spPr bwMode="auto">
          <a:xfrm rot="16200000">
            <a:off x="-138798" y="2839137"/>
            <a:ext cx="171450" cy="35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05" name="Line 102"/>
          <p:cNvSpPr>
            <a:spLocks noChangeShapeType="1"/>
          </p:cNvSpPr>
          <p:nvPr/>
        </p:nvSpPr>
        <p:spPr bwMode="auto">
          <a:xfrm>
            <a:off x="1418011" y="5622926"/>
            <a:ext cx="748079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6" name="Line 103"/>
          <p:cNvSpPr>
            <a:spLocks noChangeShapeType="1"/>
          </p:cNvSpPr>
          <p:nvPr/>
        </p:nvSpPr>
        <p:spPr bwMode="auto">
          <a:xfrm>
            <a:off x="1568462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>
            <a:off x="1359502" y="5761039"/>
            <a:ext cx="548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-2.5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>
            <a:off x="2287287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2076655" y="5761039"/>
            <a:ext cx="548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-2.0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>
            <a:off x="3004441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2793808" y="5761039"/>
            <a:ext cx="548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-1.5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2" name="Line 109"/>
          <p:cNvSpPr>
            <a:spLocks noChangeShapeType="1"/>
          </p:cNvSpPr>
          <p:nvPr/>
        </p:nvSpPr>
        <p:spPr bwMode="auto">
          <a:xfrm>
            <a:off x="3721594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>
            <a:off x="3512633" y="5761039"/>
            <a:ext cx="548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-1.0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4" name="Line 111"/>
          <p:cNvSpPr>
            <a:spLocks noChangeShapeType="1"/>
          </p:cNvSpPr>
          <p:nvPr/>
        </p:nvSpPr>
        <p:spPr bwMode="auto">
          <a:xfrm>
            <a:off x="4440419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4229786" y="5761039"/>
            <a:ext cx="548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-0.5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6" name="Line 113"/>
          <p:cNvSpPr>
            <a:spLocks noChangeShapeType="1"/>
          </p:cNvSpPr>
          <p:nvPr/>
        </p:nvSpPr>
        <p:spPr bwMode="auto">
          <a:xfrm>
            <a:off x="5157572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5094048" y="5761039"/>
            <a:ext cx="25075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0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8" name="Line 115"/>
          <p:cNvSpPr>
            <a:spLocks noChangeShapeType="1"/>
          </p:cNvSpPr>
          <p:nvPr/>
        </p:nvSpPr>
        <p:spPr bwMode="auto">
          <a:xfrm>
            <a:off x="5876397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5705885" y="5761039"/>
            <a:ext cx="46138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0.5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0" name="Line 117"/>
          <p:cNvSpPr>
            <a:spLocks noChangeShapeType="1"/>
          </p:cNvSpPr>
          <p:nvPr/>
        </p:nvSpPr>
        <p:spPr bwMode="auto">
          <a:xfrm>
            <a:off x="6593550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6424710" y="5761039"/>
            <a:ext cx="46138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1.0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2" name="Line 119"/>
          <p:cNvSpPr>
            <a:spLocks noChangeShapeType="1"/>
          </p:cNvSpPr>
          <p:nvPr/>
        </p:nvSpPr>
        <p:spPr bwMode="auto">
          <a:xfrm>
            <a:off x="7310704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7141863" y="5761039"/>
            <a:ext cx="46138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1.5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4" name="Line 121"/>
          <p:cNvSpPr>
            <a:spLocks noChangeShapeType="1"/>
          </p:cNvSpPr>
          <p:nvPr/>
        </p:nvSpPr>
        <p:spPr bwMode="auto">
          <a:xfrm>
            <a:off x="8029529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5" name="Rectangle 122"/>
          <p:cNvSpPr>
            <a:spLocks noChangeArrowheads="1"/>
          </p:cNvSpPr>
          <p:nvPr/>
        </p:nvSpPr>
        <p:spPr bwMode="auto">
          <a:xfrm>
            <a:off x="7860688" y="5761039"/>
            <a:ext cx="46138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2.0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6" name="Line 123"/>
          <p:cNvSpPr>
            <a:spLocks noChangeShapeType="1"/>
          </p:cNvSpPr>
          <p:nvPr/>
        </p:nvSpPr>
        <p:spPr bwMode="auto">
          <a:xfrm>
            <a:off x="8746682" y="56229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8577842" y="5761039"/>
            <a:ext cx="46138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2.5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5110765" y="336551"/>
            <a:ext cx="25075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  <a:cs typeface="+mn-cs"/>
              </a:rPr>
              <a:t> </a:t>
            </a:r>
            <a:endParaRPr lang="en-US" altLang="en-US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301026" y="1405670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-0.51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276179" y="2153865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 -0.51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301026" y="288585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-0.76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301026" y="3612127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-0.57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330681" y="434300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0.70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301026" y="5085547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-0.34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686140" y="895290"/>
            <a:ext cx="1381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Correlation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4" name="Rectangle 58"/>
          <p:cNvSpPr>
            <a:spLocks noChangeArrowheads="1"/>
          </p:cNvSpPr>
          <p:nvPr/>
        </p:nvSpPr>
        <p:spPr bwMode="auto">
          <a:xfrm>
            <a:off x="174725" y="1066800"/>
            <a:ext cx="9105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Fraction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Black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Residents</a:t>
            </a:r>
            <a:endParaRPr lang="en-US" altLang="en-US" sz="1600" dirty="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146" name="Rectangle 58"/>
          <p:cNvSpPr>
            <a:spLocks noChangeArrowheads="1"/>
          </p:cNvSpPr>
          <p:nvPr/>
        </p:nvSpPr>
        <p:spPr bwMode="auto">
          <a:xfrm>
            <a:off x="77744" y="2046522"/>
            <a:ext cx="11044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Racial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Segregation</a:t>
            </a:r>
          </a:p>
        </p:txBody>
      </p:sp>
      <p:sp>
        <p:nvSpPr>
          <p:cNvPr id="147" name="Rectangle 58"/>
          <p:cNvSpPr>
            <a:spLocks noChangeArrowheads="1"/>
          </p:cNvSpPr>
          <p:nvPr/>
        </p:nvSpPr>
        <p:spPr bwMode="auto">
          <a:xfrm>
            <a:off x="384719" y="2825588"/>
            <a:ext cx="4905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Gini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Coef.</a:t>
            </a:r>
          </a:p>
        </p:txBody>
      </p:sp>
      <p:sp>
        <p:nvSpPr>
          <p:cNvPr id="148" name="Rectangle 58"/>
          <p:cNvSpPr>
            <a:spLocks noChangeArrowheads="1"/>
          </p:cNvSpPr>
          <p:nvPr/>
        </p:nvSpPr>
        <p:spPr bwMode="auto">
          <a:xfrm>
            <a:off x="230831" y="3509404"/>
            <a:ext cx="7982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Fraction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Single</a:t>
            </a:r>
            <a:r>
              <a:rPr lang="en-US" altLang="en-US" sz="1600" dirty="0">
                <a:solidFill>
                  <a:srgbClr val="000000"/>
                </a:solidFill>
                <a:cs typeface="+mn-cs"/>
              </a:rPr>
              <a:t> </a:t>
            </a:r>
            <a:endParaRPr lang="en-US" altLang="en-US" sz="1600" dirty="0" smtClean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Moms</a:t>
            </a:r>
          </a:p>
        </p:txBody>
      </p:sp>
      <p:sp>
        <p:nvSpPr>
          <p:cNvPr id="149" name="Rectangle 58"/>
          <p:cNvSpPr>
            <a:spLocks noChangeArrowheads="1"/>
          </p:cNvSpPr>
          <p:nvPr/>
        </p:nvSpPr>
        <p:spPr bwMode="auto">
          <a:xfrm>
            <a:off x="282928" y="4410866"/>
            <a:ext cx="6941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Social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Capital </a:t>
            </a:r>
          </a:p>
        </p:txBody>
      </p:sp>
      <p:sp>
        <p:nvSpPr>
          <p:cNvPr id="150" name="Rectangle 58"/>
          <p:cNvSpPr>
            <a:spLocks noChangeArrowheads="1"/>
          </p:cNvSpPr>
          <p:nvPr/>
        </p:nvSpPr>
        <p:spPr bwMode="auto">
          <a:xfrm>
            <a:off x="298061" y="5063536"/>
            <a:ext cx="7867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Student-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Teacher</a:t>
            </a:r>
            <a:r>
              <a:rPr lang="en-US" altLang="en-US" sz="1600" dirty="0">
                <a:solidFill>
                  <a:srgbClr val="000000"/>
                </a:solidFill>
                <a:cs typeface="+mn-cs"/>
              </a:rPr>
              <a:t> </a:t>
            </a:r>
            <a:endParaRPr lang="en-US" altLang="en-US" sz="1600" dirty="0" smtClean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cs typeface="+mn-cs"/>
              </a:rPr>
              <a:t>Ratio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6333" y="87868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  <a:latin typeface="Arial"/>
                <a:cs typeface="Arial"/>
              </a:rPr>
              <a:t>Strongest Correlates of Causal Exposure Effects at the CZ Level</a:t>
            </a:r>
          </a:p>
          <a:p>
            <a:pPr algn="ctr"/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For Children with Parents at 25</a:t>
            </a:r>
            <a:r>
              <a:rPr lang="en-US" sz="1800" baseline="30000" dirty="0" smtClean="0">
                <a:solidFill>
                  <a:srgbClr val="1E2D53"/>
                </a:solidFill>
                <a:latin typeface="Arial"/>
                <a:cs typeface="Arial"/>
              </a:rPr>
              <a:t>th</a:t>
            </a:r>
            <a:r>
              <a:rPr lang="en-US" sz="1800" dirty="0" smtClean="0">
                <a:solidFill>
                  <a:srgbClr val="1E2D53"/>
                </a:solidFill>
                <a:latin typeface="Arial"/>
                <a:cs typeface="Arial"/>
              </a:rPr>
              <a:t> Percentile of Income Distribution</a:t>
            </a:r>
            <a:endParaRPr lang="en-US" sz="1800" dirty="0">
              <a:solidFill>
                <a:srgbClr val="1E2D53"/>
              </a:solidFill>
              <a:latin typeface="Arial"/>
              <a:cs typeface="Arial"/>
            </a:endParaRPr>
          </a:p>
        </p:txBody>
      </p:sp>
      <p:sp>
        <p:nvSpPr>
          <p:cNvPr id="152" name="Rectangle 214"/>
          <p:cNvSpPr>
            <a:spLocks noChangeArrowheads="1"/>
          </p:cNvSpPr>
          <p:nvPr/>
        </p:nvSpPr>
        <p:spPr bwMode="auto">
          <a:xfrm>
            <a:off x="1828800" y="6200001"/>
            <a:ext cx="63652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  <a:cs typeface="+mn-cs"/>
              </a:rPr>
              <a:t>Effect of 1 SD Increase in Covariate on Child’s Expected Rank</a:t>
            </a:r>
            <a:endParaRPr lang="en-US" altLang="en-US" sz="1800" dirty="0" smtClean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3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Opportunities for Upward Mobility and Economic Growth</a:t>
            </a:r>
            <a:endParaRPr lang="en-US" sz="24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in greater social mobility is traditionally based on principles of justice</a:t>
            </a: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improving opportunities for upward mobility could also increase productivity and growth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illustrate, focus on innovation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the lives of 750,000 patent holders in the U.S. by linking universe of patent records to tax records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7" y="6519446"/>
            <a:ext cx="5347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Bell, Chetty, </a:t>
            </a:r>
            <a:r>
              <a:rPr lang="en-US" sz="1600" i="1" dirty="0" err="1" smtClean="0">
                <a:solidFill>
                  <a:prstClr val="black"/>
                </a:solidFill>
              </a:rPr>
              <a:t>Jaravel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Petkova</a:t>
            </a:r>
            <a:r>
              <a:rPr lang="en-US" sz="1600" i="1" dirty="0" smtClean="0">
                <a:solidFill>
                  <a:prstClr val="black"/>
                </a:solidFill>
              </a:rPr>
              <a:t>, van </a:t>
            </a:r>
            <a:r>
              <a:rPr lang="en-US" sz="1600" i="1" dirty="0" err="1" smtClean="0">
                <a:solidFill>
                  <a:prstClr val="black"/>
                </a:solidFill>
              </a:rPr>
              <a:t>Reenen</a:t>
            </a:r>
            <a:r>
              <a:rPr lang="en-US" sz="1600" i="1" dirty="0" smtClean="0">
                <a:solidFill>
                  <a:prstClr val="black"/>
                </a:solidFill>
              </a:rPr>
              <a:t> 2015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3287" y="746125"/>
            <a:ext cx="80025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7" y="57070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7" y="454818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7" y="33909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7" y="223202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903287" y="10795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val 65"/>
          <p:cNvSpPr>
            <a:spLocks noChangeArrowheads="1"/>
          </p:cNvSpPr>
          <p:nvPr/>
        </p:nvSpPr>
        <p:spPr bwMode="auto">
          <a:xfrm>
            <a:off x="5087938" y="47482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5159375" y="46926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val 67"/>
          <p:cNvSpPr>
            <a:spLocks noChangeArrowheads="1"/>
          </p:cNvSpPr>
          <p:nvPr/>
        </p:nvSpPr>
        <p:spPr bwMode="auto">
          <a:xfrm>
            <a:off x="5237163" y="46990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val 68"/>
          <p:cNvSpPr>
            <a:spLocks noChangeArrowheads="1"/>
          </p:cNvSpPr>
          <p:nvPr/>
        </p:nvSpPr>
        <p:spPr bwMode="auto">
          <a:xfrm>
            <a:off x="5314950" y="46259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5392738" y="46990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val 70"/>
          <p:cNvSpPr>
            <a:spLocks noChangeArrowheads="1"/>
          </p:cNvSpPr>
          <p:nvPr/>
        </p:nvSpPr>
        <p:spPr bwMode="auto">
          <a:xfrm>
            <a:off x="5470525" y="45704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val 71"/>
          <p:cNvSpPr>
            <a:spLocks noChangeArrowheads="1"/>
          </p:cNvSpPr>
          <p:nvPr/>
        </p:nvSpPr>
        <p:spPr bwMode="auto">
          <a:xfrm>
            <a:off x="5546725" y="45656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val 72"/>
          <p:cNvSpPr>
            <a:spLocks noChangeArrowheads="1"/>
          </p:cNvSpPr>
          <p:nvPr/>
        </p:nvSpPr>
        <p:spPr bwMode="auto">
          <a:xfrm>
            <a:off x="5624513" y="46434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val 73"/>
          <p:cNvSpPr>
            <a:spLocks noChangeArrowheads="1"/>
          </p:cNvSpPr>
          <p:nvPr/>
        </p:nvSpPr>
        <p:spPr bwMode="auto">
          <a:xfrm>
            <a:off x="5702300" y="45148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74"/>
          <p:cNvSpPr>
            <a:spLocks noChangeArrowheads="1"/>
          </p:cNvSpPr>
          <p:nvPr/>
        </p:nvSpPr>
        <p:spPr bwMode="auto">
          <a:xfrm>
            <a:off x="5780088" y="46767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val 75"/>
          <p:cNvSpPr>
            <a:spLocks noChangeArrowheads="1"/>
          </p:cNvSpPr>
          <p:nvPr/>
        </p:nvSpPr>
        <p:spPr bwMode="auto">
          <a:xfrm>
            <a:off x="5857875" y="44926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val 76"/>
          <p:cNvSpPr>
            <a:spLocks noChangeArrowheads="1"/>
          </p:cNvSpPr>
          <p:nvPr/>
        </p:nvSpPr>
        <p:spPr bwMode="auto">
          <a:xfrm>
            <a:off x="5935663" y="45212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7"/>
          <p:cNvSpPr>
            <a:spLocks noChangeArrowheads="1"/>
          </p:cNvSpPr>
          <p:nvPr/>
        </p:nvSpPr>
        <p:spPr bwMode="auto">
          <a:xfrm>
            <a:off x="6013450" y="45323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78"/>
          <p:cNvSpPr>
            <a:spLocks noChangeArrowheads="1"/>
          </p:cNvSpPr>
          <p:nvPr/>
        </p:nvSpPr>
        <p:spPr bwMode="auto">
          <a:xfrm>
            <a:off x="6084888" y="45100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val 79"/>
          <p:cNvSpPr>
            <a:spLocks noChangeArrowheads="1"/>
          </p:cNvSpPr>
          <p:nvPr/>
        </p:nvSpPr>
        <p:spPr bwMode="auto">
          <a:xfrm>
            <a:off x="6162675" y="44211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val 80"/>
          <p:cNvSpPr>
            <a:spLocks noChangeArrowheads="1"/>
          </p:cNvSpPr>
          <p:nvPr/>
        </p:nvSpPr>
        <p:spPr bwMode="auto">
          <a:xfrm>
            <a:off x="6240463" y="42989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val 81"/>
          <p:cNvSpPr>
            <a:spLocks noChangeArrowheads="1"/>
          </p:cNvSpPr>
          <p:nvPr/>
        </p:nvSpPr>
        <p:spPr bwMode="auto">
          <a:xfrm>
            <a:off x="6318250" y="42608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6396038" y="44481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val 83"/>
          <p:cNvSpPr>
            <a:spLocks noChangeArrowheads="1"/>
          </p:cNvSpPr>
          <p:nvPr/>
        </p:nvSpPr>
        <p:spPr bwMode="auto">
          <a:xfrm>
            <a:off x="6472238" y="41608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val 84"/>
          <p:cNvSpPr>
            <a:spLocks noChangeArrowheads="1"/>
          </p:cNvSpPr>
          <p:nvPr/>
        </p:nvSpPr>
        <p:spPr bwMode="auto">
          <a:xfrm>
            <a:off x="6550025" y="44100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val 85"/>
          <p:cNvSpPr>
            <a:spLocks noChangeArrowheads="1"/>
          </p:cNvSpPr>
          <p:nvPr/>
        </p:nvSpPr>
        <p:spPr bwMode="auto">
          <a:xfrm>
            <a:off x="6627813" y="40941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val 86"/>
          <p:cNvSpPr>
            <a:spLocks noChangeArrowheads="1"/>
          </p:cNvSpPr>
          <p:nvPr/>
        </p:nvSpPr>
        <p:spPr bwMode="auto">
          <a:xfrm>
            <a:off x="6705600" y="42386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val 87"/>
          <p:cNvSpPr>
            <a:spLocks noChangeArrowheads="1"/>
          </p:cNvSpPr>
          <p:nvPr/>
        </p:nvSpPr>
        <p:spPr bwMode="auto">
          <a:xfrm>
            <a:off x="6783388" y="40894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val 88"/>
          <p:cNvSpPr>
            <a:spLocks noChangeArrowheads="1"/>
          </p:cNvSpPr>
          <p:nvPr/>
        </p:nvSpPr>
        <p:spPr bwMode="auto">
          <a:xfrm>
            <a:off x="6861175" y="40497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val 89"/>
          <p:cNvSpPr>
            <a:spLocks noChangeArrowheads="1"/>
          </p:cNvSpPr>
          <p:nvPr/>
        </p:nvSpPr>
        <p:spPr bwMode="auto">
          <a:xfrm>
            <a:off x="6938963" y="39449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val 90"/>
          <p:cNvSpPr>
            <a:spLocks noChangeArrowheads="1"/>
          </p:cNvSpPr>
          <p:nvPr/>
        </p:nvSpPr>
        <p:spPr bwMode="auto">
          <a:xfrm>
            <a:off x="7010400" y="38163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val 91"/>
          <p:cNvSpPr>
            <a:spLocks noChangeArrowheads="1"/>
          </p:cNvSpPr>
          <p:nvPr/>
        </p:nvSpPr>
        <p:spPr bwMode="auto">
          <a:xfrm>
            <a:off x="7088188" y="39449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val 92"/>
          <p:cNvSpPr>
            <a:spLocks noChangeArrowheads="1"/>
          </p:cNvSpPr>
          <p:nvPr/>
        </p:nvSpPr>
        <p:spPr bwMode="auto">
          <a:xfrm>
            <a:off x="7165975" y="37782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val 93"/>
          <p:cNvSpPr>
            <a:spLocks noChangeArrowheads="1"/>
          </p:cNvSpPr>
          <p:nvPr/>
        </p:nvSpPr>
        <p:spPr bwMode="auto">
          <a:xfrm>
            <a:off x="7243763" y="36401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val 94"/>
          <p:cNvSpPr>
            <a:spLocks noChangeArrowheads="1"/>
          </p:cNvSpPr>
          <p:nvPr/>
        </p:nvSpPr>
        <p:spPr bwMode="auto">
          <a:xfrm>
            <a:off x="7319962" y="38560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val 95"/>
          <p:cNvSpPr>
            <a:spLocks noChangeArrowheads="1"/>
          </p:cNvSpPr>
          <p:nvPr/>
        </p:nvSpPr>
        <p:spPr bwMode="auto">
          <a:xfrm>
            <a:off x="7397749" y="36734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val 96"/>
          <p:cNvSpPr>
            <a:spLocks noChangeArrowheads="1"/>
          </p:cNvSpPr>
          <p:nvPr/>
        </p:nvSpPr>
        <p:spPr bwMode="auto">
          <a:xfrm>
            <a:off x="7475537" y="34131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val 97"/>
          <p:cNvSpPr>
            <a:spLocks noChangeArrowheads="1"/>
          </p:cNvSpPr>
          <p:nvPr/>
        </p:nvSpPr>
        <p:spPr bwMode="auto">
          <a:xfrm>
            <a:off x="7553324" y="35179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val 98"/>
          <p:cNvSpPr>
            <a:spLocks noChangeArrowheads="1"/>
          </p:cNvSpPr>
          <p:nvPr/>
        </p:nvSpPr>
        <p:spPr bwMode="auto">
          <a:xfrm>
            <a:off x="7631112" y="34242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val 99"/>
          <p:cNvSpPr>
            <a:spLocks noChangeArrowheads="1"/>
          </p:cNvSpPr>
          <p:nvPr/>
        </p:nvSpPr>
        <p:spPr bwMode="auto">
          <a:xfrm>
            <a:off x="7708899" y="32353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val 100"/>
          <p:cNvSpPr>
            <a:spLocks noChangeArrowheads="1"/>
          </p:cNvSpPr>
          <p:nvPr/>
        </p:nvSpPr>
        <p:spPr bwMode="auto">
          <a:xfrm>
            <a:off x="7786687" y="30908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val 101"/>
          <p:cNvSpPr>
            <a:spLocks noChangeArrowheads="1"/>
          </p:cNvSpPr>
          <p:nvPr/>
        </p:nvSpPr>
        <p:spPr bwMode="auto">
          <a:xfrm>
            <a:off x="7864474" y="31400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val 102"/>
          <p:cNvSpPr>
            <a:spLocks noChangeArrowheads="1"/>
          </p:cNvSpPr>
          <p:nvPr/>
        </p:nvSpPr>
        <p:spPr bwMode="auto">
          <a:xfrm>
            <a:off x="7935912" y="28860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val 103"/>
          <p:cNvSpPr>
            <a:spLocks noChangeArrowheads="1"/>
          </p:cNvSpPr>
          <p:nvPr/>
        </p:nvSpPr>
        <p:spPr bwMode="auto">
          <a:xfrm>
            <a:off x="8013699" y="26193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val 104"/>
          <p:cNvSpPr>
            <a:spLocks noChangeArrowheads="1"/>
          </p:cNvSpPr>
          <p:nvPr/>
        </p:nvSpPr>
        <p:spPr bwMode="auto">
          <a:xfrm>
            <a:off x="8091487" y="24320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val 105"/>
          <p:cNvSpPr>
            <a:spLocks noChangeArrowheads="1"/>
          </p:cNvSpPr>
          <p:nvPr/>
        </p:nvSpPr>
        <p:spPr bwMode="auto">
          <a:xfrm>
            <a:off x="8169274" y="22923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val 106"/>
          <p:cNvSpPr>
            <a:spLocks noChangeArrowheads="1"/>
          </p:cNvSpPr>
          <p:nvPr/>
        </p:nvSpPr>
        <p:spPr bwMode="auto">
          <a:xfrm>
            <a:off x="8245474" y="19050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val 107"/>
          <p:cNvSpPr>
            <a:spLocks noChangeArrowheads="1"/>
          </p:cNvSpPr>
          <p:nvPr/>
        </p:nvSpPr>
        <p:spPr bwMode="auto">
          <a:xfrm>
            <a:off x="8323262" y="18272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val 108"/>
          <p:cNvSpPr>
            <a:spLocks noChangeArrowheads="1"/>
          </p:cNvSpPr>
          <p:nvPr/>
        </p:nvSpPr>
        <p:spPr bwMode="auto">
          <a:xfrm>
            <a:off x="8401049" y="18542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val 109"/>
          <p:cNvSpPr>
            <a:spLocks noChangeArrowheads="1"/>
          </p:cNvSpPr>
          <p:nvPr/>
        </p:nvSpPr>
        <p:spPr bwMode="auto">
          <a:xfrm>
            <a:off x="8478837" y="14335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8556624" y="13954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8634412" y="12112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8712199" y="8397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113"/>
          <p:cNvSpPr>
            <a:spLocks noChangeShapeType="1"/>
          </p:cNvSpPr>
          <p:nvPr/>
        </p:nvSpPr>
        <p:spPr bwMode="auto">
          <a:xfrm flipV="1">
            <a:off x="903287" y="746125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Line 114"/>
          <p:cNvSpPr>
            <a:spLocks noChangeShapeType="1"/>
          </p:cNvSpPr>
          <p:nvPr/>
        </p:nvSpPr>
        <p:spPr bwMode="auto">
          <a:xfrm flipH="1">
            <a:off x="809625" y="57070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Rectangle 115"/>
          <p:cNvSpPr>
            <a:spLocks noChangeArrowheads="1"/>
          </p:cNvSpPr>
          <p:nvPr/>
        </p:nvSpPr>
        <p:spPr bwMode="auto">
          <a:xfrm rot="16200000">
            <a:off x="539750" y="548163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16" name="Line 116"/>
          <p:cNvSpPr>
            <a:spLocks noChangeShapeType="1"/>
          </p:cNvSpPr>
          <p:nvPr/>
        </p:nvSpPr>
        <p:spPr bwMode="auto">
          <a:xfrm flipH="1">
            <a:off x="809625" y="454818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Rectangle 117"/>
          <p:cNvSpPr>
            <a:spLocks noChangeArrowheads="1"/>
          </p:cNvSpPr>
          <p:nvPr/>
        </p:nvSpPr>
        <p:spPr bwMode="auto">
          <a:xfrm rot="16200000">
            <a:off x="539750" y="432435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18" name="Line 118"/>
          <p:cNvSpPr>
            <a:spLocks noChangeShapeType="1"/>
          </p:cNvSpPr>
          <p:nvPr/>
        </p:nvSpPr>
        <p:spPr bwMode="auto">
          <a:xfrm flipH="1">
            <a:off x="809625" y="339090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Rectangle 119"/>
          <p:cNvSpPr>
            <a:spLocks noChangeArrowheads="1"/>
          </p:cNvSpPr>
          <p:nvPr/>
        </p:nvSpPr>
        <p:spPr bwMode="auto">
          <a:xfrm rot="16200000">
            <a:off x="539750" y="3165475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 flipH="1">
            <a:off x="809625" y="223202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Rectangle 121"/>
          <p:cNvSpPr>
            <a:spLocks noChangeArrowheads="1"/>
          </p:cNvSpPr>
          <p:nvPr/>
        </p:nvSpPr>
        <p:spPr bwMode="auto">
          <a:xfrm rot="16200000">
            <a:off x="539750" y="20066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22" name="Line 122"/>
          <p:cNvSpPr>
            <a:spLocks noChangeShapeType="1"/>
          </p:cNvSpPr>
          <p:nvPr/>
        </p:nvSpPr>
        <p:spPr bwMode="auto">
          <a:xfrm flipH="1">
            <a:off x="809625" y="107950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Rectangle 123"/>
          <p:cNvSpPr>
            <a:spLocks noChangeArrowheads="1"/>
          </p:cNvSpPr>
          <p:nvPr/>
        </p:nvSpPr>
        <p:spPr bwMode="auto">
          <a:xfrm rot="16200000">
            <a:off x="541337" y="85248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25" name="Line 125"/>
          <p:cNvSpPr>
            <a:spLocks noChangeShapeType="1"/>
          </p:cNvSpPr>
          <p:nvPr/>
        </p:nvSpPr>
        <p:spPr bwMode="auto">
          <a:xfrm>
            <a:off x="903287" y="585152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Line 126"/>
          <p:cNvSpPr>
            <a:spLocks noChangeShapeType="1"/>
          </p:cNvSpPr>
          <p:nvPr/>
        </p:nvSpPr>
        <p:spPr bwMode="auto">
          <a:xfrm>
            <a:off x="1047750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Rectangle 127"/>
          <p:cNvSpPr>
            <a:spLocks noChangeArrowheads="1"/>
          </p:cNvSpPr>
          <p:nvPr/>
        </p:nvSpPr>
        <p:spPr bwMode="auto">
          <a:xfrm>
            <a:off x="985837" y="5989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28" name="Line 128"/>
          <p:cNvSpPr>
            <a:spLocks noChangeShapeType="1"/>
          </p:cNvSpPr>
          <p:nvPr/>
        </p:nvSpPr>
        <p:spPr bwMode="auto">
          <a:xfrm>
            <a:off x="2587625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Rectangle 129"/>
          <p:cNvSpPr>
            <a:spLocks noChangeArrowheads="1"/>
          </p:cNvSpPr>
          <p:nvPr/>
        </p:nvSpPr>
        <p:spPr bwMode="auto">
          <a:xfrm>
            <a:off x="2460625" y="59896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30" name="Line 130"/>
          <p:cNvSpPr>
            <a:spLocks noChangeShapeType="1"/>
          </p:cNvSpPr>
          <p:nvPr/>
        </p:nvSpPr>
        <p:spPr bwMode="auto">
          <a:xfrm>
            <a:off x="4133850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4006850" y="59896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32" name="Line 132"/>
          <p:cNvSpPr>
            <a:spLocks noChangeShapeType="1"/>
          </p:cNvSpPr>
          <p:nvPr/>
        </p:nvSpPr>
        <p:spPr bwMode="auto">
          <a:xfrm>
            <a:off x="5675313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5546725" y="59896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34" name="Line 134"/>
          <p:cNvSpPr>
            <a:spLocks noChangeShapeType="1"/>
          </p:cNvSpPr>
          <p:nvPr/>
        </p:nvSpPr>
        <p:spPr bwMode="auto">
          <a:xfrm>
            <a:off x="7215188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Rectangle 135"/>
          <p:cNvSpPr>
            <a:spLocks noChangeArrowheads="1"/>
          </p:cNvSpPr>
          <p:nvPr/>
        </p:nvSpPr>
        <p:spPr bwMode="auto">
          <a:xfrm>
            <a:off x="7088188" y="59896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36" name="Line 136"/>
          <p:cNvSpPr>
            <a:spLocks noChangeShapeType="1"/>
          </p:cNvSpPr>
          <p:nvPr/>
        </p:nvSpPr>
        <p:spPr bwMode="auto">
          <a:xfrm>
            <a:off x="8761413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Rectangle 137"/>
          <p:cNvSpPr>
            <a:spLocks noChangeArrowheads="1"/>
          </p:cNvSpPr>
          <p:nvPr/>
        </p:nvSpPr>
        <p:spPr bwMode="auto">
          <a:xfrm>
            <a:off x="8572500" y="5989638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100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4860925" y="336550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>
            <a:off x="5934869" y="898612"/>
            <a:ext cx="2770188" cy="0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914400" y="5257800"/>
            <a:ext cx="5334000" cy="0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5" name="Rectangle 161"/>
          <p:cNvSpPr>
            <a:spLocks noChangeArrowheads="1"/>
          </p:cNvSpPr>
          <p:nvPr/>
        </p:nvSpPr>
        <p:spPr bwMode="auto">
          <a:xfrm>
            <a:off x="0" y="225623"/>
            <a:ext cx="9144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</a:rPr>
              <a:t>Probability of Patenting by Age 30 vs. Parent Income Percentile</a:t>
            </a:r>
          </a:p>
        </p:txBody>
      </p:sp>
      <p:sp>
        <p:nvSpPr>
          <p:cNvPr id="146" name="Rectangle 124"/>
          <p:cNvSpPr>
            <a:spLocks noChangeArrowheads="1"/>
          </p:cNvSpPr>
          <p:nvPr/>
        </p:nvSpPr>
        <p:spPr bwMode="auto">
          <a:xfrm rot="16200000">
            <a:off x="-1726794" y="3217302"/>
            <a:ext cx="403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No. of Inventors per Thousand Children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48" name="Rectangle 141"/>
          <p:cNvSpPr>
            <a:spLocks noChangeArrowheads="1"/>
          </p:cNvSpPr>
          <p:nvPr/>
        </p:nvSpPr>
        <p:spPr bwMode="auto">
          <a:xfrm>
            <a:off x="3014663" y="6296026"/>
            <a:ext cx="40401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Parent Household Income Percentile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-76200" y="6553200"/>
            <a:ext cx="8584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 Notes: Sample of children is 1980-82 birth cohorts. Parent Income is mean from 1996-2000.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505200" y="762000"/>
            <a:ext cx="24439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Patent rate for children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with parents in top 1%: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prstClr val="black"/>
                </a:solidFill>
              </a:rPr>
              <a:t>8.3 per 1,000</a:t>
            </a:r>
            <a:endParaRPr lang="en-US" sz="1700" b="1" dirty="0">
              <a:solidFill>
                <a:prstClr val="black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224587" y="4875214"/>
            <a:ext cx="2919413" cy="8771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Patent rate for children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</a:rPr>
              <a:t>with parents below median: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prstClr val="black"/>
                </a:solidFill>
              </a:rPr>
              <a:t>0.85 per 1,000</a:t>
            </a:r>
            <a:endParaRPr lang="en-US" sz="1700" b="1" dirty="0">
              <a:solidFill>
                <a:prstClr val="black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074737" y="53133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152525" y="53863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230312" y="53244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308100" y="53641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385887" y="53689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463675" y="53975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535112" y="53244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1612900" y="53641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1690687" y="53419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1768475" y="53355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1844675" y="53689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1922462" y="53800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2000250" y="53911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078037" y="53975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155825" y="53641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2233612" y="52530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2311400" y="52752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2389187" y="51530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2460625" y="52974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2538412" y="52752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2616200" y="52578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2693987" y="51752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2770187" y="52197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2847975" y="52863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2925762" y="51911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3003550" y="52419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3081337" y="51419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3159125" y="52689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3236912" y="51196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3314700" y="51196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3386137" y="51752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3463925" y="51133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3541712" y="50419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3619500" y="50149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3695700" y="50482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3773487" y="50704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3851275" y="49926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3929062" y="49974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4006850" y="49260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4084637" y="50530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4162425" y="49593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4233862" y="50593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4311650" y="48815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4389437" y="48704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4467225" y="48863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4545012" y="49260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4621213" y="48529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4699000" y="48974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>
            <a:off x="4776788" y="49704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64"/>
          <p:cNvSpPr>
            <a:spLocks noChangeArrowheads="1"/>
          </p:cNvSpPr>
          <p:nvPr/>
        </p:nvSpPr>
        <p:spPr bwMode="auto">
          <a:xfrm>
            <a:off x="5010150" y="47640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val 62"/>
          <p:cNvSpPr>
            <a:spLocks noChangeArrowheads="1"/>
          </p:cNvSpPr>
          <p:nvPr/>
        </p:nvSpPr>
        <p:spPr bwMode="auto">
          <a:xfrm>
            <a:off x="4854575" y="48307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val 63"/>
          <p:cNvSpPr>
            <a:spLocks noChangeArrowheads="1"/>
          </p:cNvSpPr>
          <p:nvPr/>
        </p:nvSpPr>
        <p:spPr bwMode="auto">
          <a:xfrm>
            <a:off x="4932363" y="47815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0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92"/>
          <p:cNvSpPr>
            <a:spLocks noChangeArrowheads="1"/>
          </p:cNvSpPr>
          <p:nvPr/>
        </p:nvSpPr>
        <p:spPr bwMode="auto">
          <a:xfrm>
            <a:off x="903288" y="746126"/>
            <a:ext cx="80025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Line 93"/>
          <p:cNvSpPr>
            <a:spLocks noChangeShapeType="1"/>
          </p:cNvSpPr>
          <p:nvPr/>
        </p:nvSpPr>
        <p:spPr bwMode="auto">
          <a:xfrm>
            <a:off x="903288" y="570706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Line 94"/>
          <p:cNvSpPr>
            <a:spLocks noChangeShapeType="1"/>
          </p:cNvSpPr>
          <p:nvPr/>
        </p:nvSpPr>
        <p:spPr bwMode="auto">
          <a:xfrm>
            <a:off x="903288" y="474345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Line 95"/>
          <p:cNvSpPr>
            <a:spLocks noChangeShapeType="1"/>
          </p:cNvSpPr>
          <p:nvPr/>
        </p:nvSpPr>
        <p:spPr bwMode="auto">
          <a:xfrm>
            <a:off x="903288" y="377825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Line 96"/>
          <p:cNvSpPr>
            <a:spLocks noChangeShapeType="1"/>
          </p:cNvSpPr>
          <p:nvPr/>
        </p:nvSpPr>
        <p:spPr bwMode="auto">
          <a:xfrm>
            <a:off x="903288" y="28194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Line 97"/>
          <p:cNvSpPr>
            <a:spLocks noChangeShapeType="1"/>
          </p:cNvSpPr>
          <p:nvPr/>
        </p:nvSpPr>
        <p:spPr bwMode="auto">
          <a:xfrm>
            <a:off x="903288" y="18542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Line 98"/>
          <p:cNvSpPr>
            <a:spLocks noChangeShapeType="1"/>
          </p:cNvSpPr>
          <p:nvPr/>
        </p:nvSpPr>
        <p:spPr bwMode="auto">
          <a:xfrm>
            <a:off x="903288" y="89058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Line 99"/>
          <p:cNvSpPr>
            <a:spLocks noChangeShapeType="1"/>
          </p:cNvSpPr>
          <p:nvPr/>
        </p:nvSpPr>
        <p:spPr bwMode="auto">
          <a:xfrm flipV="1">
            <a:off x="7086600" y="571817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Line 100"/>
          <p:cNvSpPr>
            <a:spLocks noChangeShapeType="1"/>
          </p:cNvSpPr>
          <p:nvPr/>
        </p:nvSpPr>
        <p:spPr bwMode="auto">
          <a:xfrm flipV="1">
            <a:off x="7086600" y="5518151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Line 101"/>
          <p:cNvSpPr>
            <a:spLocks noChangeShapeType="1"/>
          </p:cNvSpPr>
          <p:nvPr/>
        </p:nvSpPr>
        <p:spPr bwMode="auto">
          <a:xfrm flipV="1">
            <a:off x="7086600" y="5319714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Line 102"/>
          <p:cNvSpPr>
            <a:spLocks noChangeShapeType="1"/>
          </p:cNvSpPr>
          <p:nvPr/>
        </p:nvSpPr>
        <p:spPr bwMode="auto">
          <a:xfrm flipV="1">
            <a:off x="7086600" y="5119689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Line 103"/>
          <p:cNvSpPr>
            <a:spLocks noChangeShapeType="1"/>
          </p:cNvSpPr>
          <p:nvPr/>
        </p:nvSpPr>
        <p:spPr bwMode="auto">
          <a:xfrm flipV="1">
            <a:off x="7086600" y="4919664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Line 104"/>
          <p:cNvSpPr>
            <a:spLocks noChangeShapeType="1"/>
          </p:cNvSpPr>
          <p:nvPr/>
        </p:nvSpPr>
        <p:spPr bwMode="auto">
          <a:xfrm flipV="1">
            <a:off x="7086600" y="4721226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Line 105"/>
          <p:cNvSpPr>
            <a:spLocks noChangeShapeType="1"/>
          </p:cNvSpPr>
          <p:nvPr/>
        </p:nvSpPr>
        <p:spPr bwMode="auto">
          <a:xfrm flipV="1">
            <a:off x="7086600" y="4525964"/>
            <a:ext cx="0" cy="128588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Line 106"/>
          <p:cNvSpPr>
            <a:spLocks noChangeShapeType="1"/>
          </p:cNvSpPr>
          <p:nvPr/>
        </p:nvSpPr>
        <p:spPr bwMode="auto">
          <a:xfrm flipV="1">
            <a:off x="7086600" y="4327526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Line 107"/>
          <p:cNvSpPr>
            <a:spLocks noChangeShapeType="1"/>
          </p:cNvSpPr>
          <p:nvPr/>
        </p:nvSpPr>
        <p:spPr bwMode="auto">
          <a:xfrm flipV="1">
            <a:off x="7086600" y="4127501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Line 108"/>
          <p:cNvSpPr>
            <a:spLocks noChangeShapeType="1"/>
          </p:cNvSpPr>
          <p:nvPr/>
        </p:nvSpPr>
        <p:spPr bwMode="auto">
          <a:xfrm flipV="1">
            <a:off x="7086600" y="392747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V="1">
            <a:off x="7086600" y="3729039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Line 110"/>
          <p:cNvSpPr>
            <a:spLocks noChangeShapeType="1"/>
          </p:cNvSpPr>
          <p:nvPr/>
        </p:nvSpPr>
        <p:spPr bwMode="auto">
          <a:xfrm flipV="1">
            <a:off x="7086600" y="3529014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Line 111"/>
          <p:cNvSpPr>
            <a:spLocks noChangeShapeType="1"/>
          </p:cNvSpPr>
          <p:nvPr/>
        </p:nvSpPr>
        <p:spPr bwMode="auto">
          <a:xfrm flipV="1">
            <a:off x="7086600" y="3328989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Line 112"/>
          <p:cNvSpPr>
            <a:spLocks noChangeShapeType="1"/>
          </p:cNvSpPr>
          <p:nvPr/>
        </p:nvSpPr>
        <p:spPr bwMode="auto">
          <a:xfrm flipV="1">
            <a:off x="7086600" y="3128964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Line 113"/>
          <p:cNvSpPr>
            <a:spLocks noChangeShapeType="1"/>
          </p:cNvSpPr>
          <p:nvPr/>
        </p:nvSpPr>
        <p:spPr bwMode="auto">
          <a:xfrm flipV="1">
            <a:off x="7086600" y="293052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Line 114"/>
          <p:cNvSpPr>
            <a:spLocks noChangeShapeType="1"/>
          </p:cNvSpPr>
          <p:nvPr/>
        </p:nvSpPr>
        <p:spPr bwMode="auto">
          <a:xfrm flipV="1">
            <a:off x="7086600" y="2730501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Line 115"/>
          <p:cNvSpPr>
            <a:spLocks noChangeShapeType="1"/>
          </p:cNvSpPr>
          <p:nvPr/>
        </p:nvSpPr>
        <p:spPr bwMode="auto">
          <a:xfrm flipV="1">
            <a:off x="7086600" y="253047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Line 116"/>
          <p:cNvSpPr>
            <a:spLocks noChangeShapeType="1"/>
          </p:cNvSpPr>
          <p:nvPr/>
        </p:nvSpPr>
        <p:spPr bwMode="auto">
          <a:xfrm flipV="1">
            <a:off x="7086600" y="2332039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Line 117"/>
          <p:cNvSpPr>
            <a:spLocks noChangeShapeType="1"/>
          </p:cNvSpPr>
          <p:nvPr/>
        </p:nvSpPr>
        <p:spPr bwMode="auto">
          <a:xfrm flipV="1">
            <a:off x="7086600" y="2132014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Line 118"/>
          <p:cNvSpPr>
            <a:spLocks noChangeShapeType="1"/>
          </p:cNvSpPr>
          <p:nvPr/>
        </p:nvSpPr>
        <p:spPr bwMode="auto">
          <a:xfrm flipV="1">
            <a:off x="7086600" y="1931989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Line 119"/>
          <p:cNvSpPr>
            <a:spLocks noChangeShapeType="1"/>
          </p:cNvSpPr>
          <p:nvPr/>
        </p:nvSpPr>
        <p:spPr bwMode="auto">
          <a:xfrm flipV="1">
            <a:off x="7086600" y="1733551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Line 120"/>
          <p:cNvSpPr>
            <a:spLocks noChangeShapeType="1"/>
          </p:cNvSpPr>
          <p:nvPr/>
        </p:nvSpPr>
        <p:spPr bwMode="auto">
          <a:xfrm flipV="1">
            <a:off x="7086600" y="153352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Line 121"/>
          <p:cNvSpPr>
            <a:spLocks noChangeShapeType="1"/>
          </p:cNvSpPr>
          <p:nvPr/>
        </p:nvSpPr>
        <p:spPr bwMode="auto">
          <a:xfrm flipV="1">
            <a:off x="7086600" y="1333501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Line 122"/>
          <p:cNvSpPr>
            <a:spLocks noChangeShapeType="1"/>
          </p:cNvSpPr>
          <p:nvPr/>
        </p:nvSpPr>
        <p:spPr bwMode="auto">
          <a:xfrm flipV="1">
            <a:off x="7086600" y="113347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Line 123"/>
          <p:cNvSpPr>
            <a:spLocks noChangeShapeType="1"/>
          </p:cNvSpPr>
          <p:nvPr/>
        </p:nvSpPr>
        <p:spPr bwMode="auto">
          <a:xfrm flipV="1">
            <a:off x="7086600" y="935039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Line 124"/>
          <p:cNvSpPr>
            <a:spLocks noChangeShapeType="1"/>
          </p:cNvSpPr>
          <p:nvPr/>
        </p:nvSpPr>
        <p:spPr bwMode="auto">
          <a:xfrm flipV="1">
            <a:off x="7086600" y="746126"/>
            <a:ext cx="0" cy="122238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Freeform 125"/>
          <p:cNvSpPr>
            <a:spLocks/>
          </p:cNvSpPr>
          <p:nvPr/>
        </p:nvSpPr>
        <p:spPr bwMode="auto">
          <a:xfrm>
            <a:off x="1363663" y="895351"/>
            <a:ext cx="7397751" cy="4733925"/>
          </a:xfrm>
          <a:custGeom>
            <a:avLst/>
            <a:gdLst>
              <a:gd name="T0" fmla="*/ 0 w 1335"/>
              <a:gd name="T1" fmla="*/ 837 h 854"/>
              <a:gd name="T2" fmla="*/ 182 w 1335"/>
              <a:gd name="T3" fmla="*/ 837 h 854"/>
              <a:gd name="T4" fmla="*/ 262 w 1335"/>
              <a:gd name="T5" fmla="*/ 805 h 854"/>
              <a:gd name="T6" fmla="*/ 323 w 1335"/>
              <a:gd name="T7" fmla="*/ 821 h 854"/>
              <a:gd name="T8" fmla="*/ 377 w 1335"/>
              <a:gd name="T9" fmla="*/ 785 h 854"/>
              <a:gd name="T10" fmla="*/ 424 w 1335"/>
              <a:gd name="T11" fmla="*/ 816 h 854"/>
              <a:gd name="T12" fmla="*/ 463 w 1335"/>
              <a:gd name="T13" fmla="*/ 821 h 854"/>
              <a:gd name="T14" fmla="*/ 501 w 1335"/>
              <a:gd name="T15" fmla="*/ 742 h 854"/>
              <a:gd name="T16" fmla="*/ 542 w 1335"/>
              <a:gd name="T17" fmla="*/ 854 h 854"/>
              <a:gd name="T18" fmla="*/ 578 w 1335"/>
              <a:gd name="T19" fmla="*/ 763 h 854"/>
              <a:gd name="T20" fmla="*/ 615 w 1335"/>
              <a:gd name="T21" fmla="*/ 809 h 854"/>
              <a:gd name="T22" fmla="*/ 657 w 1335"/>
              <a:gd name="T23" fmla="*/ 819 h 854"/>
              <a:gd name="T24" fmla="*/ 697 w 1335"/>
              <a:gd name="T25" fmla="*/ 791 h 854"/>
              <a:gd name="T26" fmla="*/ 740 w 1335"/>
              <a:gd name="T27" fmla="*/ 789 h 854"/>
              <a:gd name="T28" fmla="*/ 790 w 1335"/>
              <a:gd name="T29" fmla="*/ 751 h 854"/>
              <a:gd name="T30" fmla="*/ 842 w 1335"/>
              <a:gd name="T31" fmla="*/ 702 h 854"/>
              <a:gd name="T32" fmla="*/ 901 w 1335"/>
              <a:gd name="T33" fmla="*/ 655 h 854"/>
              <a:gd name="T34" fmla="*/ 977 w 1335"/>
              <a:gd name="T35" fmla="*/ 627 h 854"/>
              <a:gd name="T36" fmla="*/ 1082 w 1335"/>
              <a:gd name="T37" fmla="*/ 424 h 854"/>
              <a:gd name="T38" fmla="*/ 1335 w 1335"/>
              <a:gd name="T39" fmla="*/ 0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5" h="854">
                <a:moveTo>
                  <a:pt x="0" y="837"/>
                </a:moveTo>
                <a:lnTo>
                  <a:pt x="182" y="837"/>
                </a:lnTo>
                <a:lnTo>
                  <a:pt x="262" y="805"/>
                </a:lnTo>
                <a:lnTo>
                  <a:pt x="323" y="821"/>
                </a:lnTo>
                <a:lnTo>
                  <a:pt x="377" y="785"/>
                </a:lnTo>
                <a:lnTo>
                  <a:pt x="424" y="816"/>
                </a:lnTo>
                <a:lnTo>
                  <a:pt x="463" y="821"/>
                </a:lnTo>
                <a:lnTo>
                  <a:pt x="501" y="742"/>
                </a:lnTo>
                <a:lnTo>
                  <a:pt x="542" y="854"/>
                </a:lnTo>
                <a:lnTo>
                  <a:pt x="578" y="763"/>
                </a:lnTo>
                <a:lnTo>
                  <a:pt x="615" y="809"/>
                </a:lnTo>
                <a:lnTo>
                  <a:pt x="657" y="819"/>
                </a:lnTo>
                <a:lnTo>
                  <a:pt x="697" y="791"/>
                </a:lnTo>
                <a:lnTo>
                  <a:pt x="740" y="789"/>
                </a:lnTo>
                <a:lnTo>
                  <a:pt x="790" y="751"/>
                </a:lnTo>
                <a:lnTo>
                  <a:pt x="842" y="702"/>
                </a:lnTo>
                <a:lnTo>
                  <a:pt x="901" y="655"/>
                </a:lnTo>
                <a:lnTo>
                  <a:pt x="977" y="627"/>
                </a:lnTo>
                <a:lnTo>
                  <a:pt x="1082" y="424"/>
                </a:lnTo>
                <a:lnTo>
                  <a:pt x="1335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val 126"/>
          <p:cNvSpPr>
            <a:spLocks noChangeArrowheads="1"/>
          </p:cNvSpPr>
          <p:nvPr/>
        </p:nvSpPr>
        <p:spPr bwMode="auto">
          <a:xfrm>
            <a:off x="1312863" y="548481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val 127"/>
          <p:cNvSpPr>
            <a:spLocks noChangeArrowheads="1"/>
          </p:cNvSpPr>
          <p:nvPr/>
        </p:nvSpPr>
        <p:spPr bwMode="auto">
          <a:xfrm>
            <a:off x="2322513" y="548481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val 128"/>
          <p:cNvSpPr>
            <a:spLocks noChangeArrowheads="1"/>
          </p:cNvSpPr>
          <p:nvPr/>
        </p:nvSpPr>
        <p:spPr bwMode="auto">
          <a:xfrm>
            <a:off x="2765425" y="53086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val 129"/>
          <p:cNvSpPr>
            <a:spLocks noChangeArrowheads="1"/>
          </p:cNvSpPr>
          <p:nvPr/>
        </p:nvSpPr>
        <p:spPr bwMode="auto">
          <a:xfrm>
            <a:off x="3103563" y="539750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val 130"/>
          <p:cNvSpPr>
            <a:spLocks noChangeArrowheads="1"/>
          </p:cNvSpPr>
          <p:nvPr/>
        </p:nvSpPr>
        <p:spPr bwMode="auto">
          <a:xfrm>
            <a:off x="3402013" y="51974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val 131"/>
          <p:cNvSpPr>
            <a:spLocks noChangeArrowheads="1"/>
          </p:cNvSpPr>
          <p:nvPr/>
        </p:nvSpPr>
        <p:spPr bwMode="auto">
          <a:xfrm>
            <a:off x="3662363" y="53689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val 132"/>
          <p:cNvSpPr>
            <a:spLocks noChangeArrowheads="1"/>
          </p:cNvSpPr>
          <p:nvPr/>
        </p:nvSpPr>
        <p:spPr bwMode="auto">
          <a:xfrm>
            <a:off x="3879850" y="5397501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val 133"/>
          <p:cNvSpPr>
            <a:spLocks noChangeArrowheads="1"/>
          </p:cNvSpPr>
          <p:nvPr/>
        </p:nvSpPr>
        <p:spPr bwMode="auto">
          <a:xfrm>
            <a:off x="4089400" y="49593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val 134"/>
          <p:cNvSpPr>
            <a:spLocks noChangeArrowheads="1"/>
          </p:cNvSpPr>
          <p:nvPr/>
        </p:nvSpPr>
        <p:spPr bwMode="auto">
          <a:xfrm>
            <a:off x="4316413" y="558006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val 135"/>
          <p:cNvSpPr>
            <a:spLocks noChangeArrowheads="1"/>
          </p:cNvSpPr>
          <p:nvPr/>
        </p:nvSpPr>
        <p:spPr bwMode="auto">
          <a:xfrm>
            <a:off x="4516438" y="50752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val 136"/>
          <p:cNvSpPr>
            <a:spLocks noChangeArrowheads="1"/>
          </p:cNvSpPr>
          <p:nvPr/>
        </p:nvSpPr>
        <p:spPr bwMode="auto">
          <a:xfrm>
            <a:off x="4721226" y="5330826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val 137"/>
          <p:cNvSpPr>
            <a:spLocks noChangeArrowheads="1"/>
          </p:cNvSpPr>
          <p:nvPr/>
        </p:nvSpPr>
        <p:spPr bwMode="auto">
          <a:xfrm>
            <a:off x="4954588" y="5386389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val 138"/>
          <p:cNvSpPr>
            <a:spLocks noChangeArrowheads="1"/>
          </p:cNvSpPr>
          <p:nvPr/>
        </p:nvSpPr>
        <p:spPr bwMode="auto">
          <a:xfrm>
            <a:off x="5176838" y="5230814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val 139"/>
          <p:cNvSpPr>
            <a:spLocks noChangeArrowheads="1"/>
          </p:cNvSpPr>
          <p:nvPr/>
        </p:nvSpPr>
        <p:spPr bwMode="auto">
          <a:xfrm>
            <a:off x="5414963" y="521970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val 140"/>
          <p:cNvSpPr>
            <a:spLocks noChangeArrowheads="1"/>
          </p:cNvSpPr>
          <p:nvPr/>
        </p:nvSpPr>
        <p:spPr bwMode="auto">
          <a:xfrm>
            <a:off x="5691188" y="500856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val 141"/>
          <p:cNvSpPr>
            <a:spLocks noChangeArrowheads="1"/>
          </p:cNvSpPr>
          <p:nvPr/>
        </p:nvSpPr>
        <p:spPr bwMode="auto">
          <a:xfrm>
            <a:off x="5980113" y="47371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val 142"/>
          <p:cNvSpPr>
            <a:spLocks noChangeArrowheads="1"/>
          </p:cNvSpPr>
          <p:nvPr/>
        </p:nvSpPr>
        <p:spPr bwMode="auto">
          <a:xfrm>
            <a:off x="6307138" y="447675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val 143"/>
          <p:cNvSpPr>
            <a:spLocks noChangeArrowheads="1"/>
          </p:cNvSpPr>
          <p:nvPr/>
        </p:nvSpPr>
        <p:spPr bwMode="auto">
          <a:xfrm>
            <a:off x="6727826" y="43211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val 144"/>
          <p:cNvSpPr>
            <a:spLocks noChangeArrowheads="1"/>
          </p:cNvSpPr>
          <p:nvPr/>
        </p:nvSpPr>
        <p:spPr bwMode="auto">
          <a:xfrm>
            <a:off x="7310438" y="3195639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val 145"/>
          <p:cNvSpPr>
            <a:spLocks noChangeArrowheads="1"/>
          </p:cNvSpPr>
          <p:nvPr/>
        </p:nvSpPr>
        <p:spPr bwMode="auto">
          <a:xfrm>
            <a:off x="8712201" y="8461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Line 146"/>
          <p:cNvSpPr>
            <a:spLocks noChangeShapeType="1"/>
          </p:cNvSpPr>
          <p:nvPr/>
        </p:nvSpPr>
        <p:spPr bwMode="auto">
          <a:xfrm flipV="1">
            <a:off x="903288" y="746126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Line 147"/>
          <p:cNvSpPr>
            <a:spLocks noChangeShapeType="1"/>
          </p:cNvSpPr>
          <p:nvPr/>
        </p:nvSpPr>
        <p:spPr bwMode="auto">
          <a:xfrm flipH="1">
            <a:off x="809625" y="5707064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Rectangle 148"/>
          <p:cNvSpPr>
            <a:spLocks noChangeArrowheads="1"/>
          </p:cNvSpPr>
          <p:nvPr/>
        </p:nvSpPr>
        <p:spPr bwMode="auto">
          <a:xfrm rot="16200000">
            <a:off x="541338" y="5481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39" name="Line 149"/>
          <p:cNvSpPr>
            <a:spLocks noChangeShapeType="1"/>
          </p:cNvSpPr>
          <p:nvPr/>
        </p:nvSpPr>
        <p:spPr bwMode="auto">
          <a:xfrm flipH="1">
            <a:off x="809625" y="47434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Rectangle 150"/>
          <p:cNvSpPr>
            <a:spLocks noChangeArrowheads="1"/>
          </p:cNvSpPr>
          <p:nvPr/>
        </p:nvSpPr>
        <p:spPr bwMode="auto">
          <a:xfrm rot="16200000">
            <a:off x="541338" y="451802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41" name="Line 151"/>
          <p:cNvSpPr>
            <a:spLocks noChangeShapeType="1"/>
          </p:cNvSpPr>
          <p:nvPr/>
        </p:nvSpPr>
        <p:spPr bwMode="auto">
          <a:xfrm flipH="1">
            <a:off x="809625" y="37782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Rectangle 152"/>
          <p:cNvSpPr>
            <a:spLocks noChangeArrowheads="1"/>
          </p:cNvSpPr>
          <p:nvPr/>
        </p:nvSpPr>
        <p:spPr bwMode="auto">
          <a:xfrm rot="16200000">
            <a:off x="541338" y="355282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43" name="Line 153"/>
          <p:cNvSpPr>
            <a:spLocks noChangeShapeType="1"/>
          </p:cNvSpPr>
          <p:nvPr/>
        </p:nvSpPr>
        <p:spPr bwMode="auto">
          <a:xfrm flipH="1">
            <a:off x="809625" y="28194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Rectangle 154"/>
          <p:cNvSpPr>
            <a:spLocks noChangeArrowheads="1"/>
          </p:cNvSpPr>
          <p:nvPr/>
        </p:nvSpPr>
        <p:spPr bwMode="auto">
          <a:xfrm rot="16200000">
            <a:off x="541338" y="25939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3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45" name="Line 155"/>
          <p:cNvSpPr>
            <a:spLocks noChangeShapeType="1"/>
          </p:cNvSpPr>
          <p:nvPr/>
        </p:nvSpPr>
        <p:spPr bwMode="auto">
          <a:xfrm flipH="1">
            <a:off x="809625" y="18542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Rectangle 156"/>
          <p:cNvSpPr>
            <a:spLocks noChangeArrowheads="1"/>
          </p:cNvSpPr>
          <p:nvPr/>
        </p:nvSpPr>
        <p:spPr bwMode="auto">
          <a:xfrm rot="16200000">
            <a:off x="541338" y="1630363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47" name="Line 157"/>
          <p:cNvSpPr>
            <a:spLocks noChangeShapeType="1"/>
          </p:cNvSpPr>
          <p:nvPr/>
        </p:nvSpPr>
        <p:spPr bwMode="auto">
          <a:xfrm flipH="1">
            <a:off x="809625" y="89058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Rectangle 158"/>
          <p:cNvSpPr>
            <a:spLocks noChangeArrowheads="1"/>
          </p:cNvSpPr>
          <p:nvPr/>
        </p:nvSpPr>
        <p:spPr bwMode="auto">
          <a:xfrm rot="16200000">
            <a:off x="541338" y="6635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50" name="Line 160"/>
          <p:cNvSpPr>
            <a:spLocks noChangeShapeType="1"/>
          </p:cNvSpPr>
          <p:nvPr/>
        </p:nvSpPr>
        <p:spPr bwMode="auto">
          <a:xfrm>
            <a:off x="903288" y="5851526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Line 161"/>
          <p:cNvSpPr>
            <a:spLocks noChangeShapeType="1"/>
          </p:cNvSpPr>
          <p:nvPr/>
        </p:nvSpPr>
        <p:spPr bwMode="auto">
          <a:xfrm>
            <a:off x="104775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Rectangle 162"/>
          <p:cNvSpPr>
            <a:spLocks noChangeArrowheads="1"/>
          </p:cNvSpPr>
          <p:nvPr/>
        </p:nvSpPr>
        <p:spPr bwMode="auto">
          <a:xfrm>
            <a:off x="947738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53" name="Line 163"/>
          <p:cNvSpPr>
            <a:spLocks noChangeShapeType="1"/>
          </p:cNvSpPr>
          <p:nvPr/>
        </p:nvSpPr>
        <p:spPr bwMode="auto">
          <a:xfrm>
            <a:off x="2820988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Rectangle 164"/>
          <p:cNvSpPr>
            <a:spLocks noChangeArrowheads="1"/>
          </p:cNvSpPr>
          <p:nvPr/>
        </p:nvSpPr>
        <p:spPr bwMode="auto">
          <a:xfrm>
            <a:off x="2720975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55" name="Line 165"/>
          <p:cNvSpPr>
            <a:spLocks noChangeShapeType="1"/>
          </p:cNvSpPr>
          <p:nvPr/>
        </p:nvSpPr>
        <p:spPr bwMode="auto">
          <a:xfrm>
            <a:off x="4594226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Rectangle 166"/>
          <p:cNvSpPr>
            <a:spLocks noChangeArrowheads="1"/>
          </p:cNvSpPr>
          <p:nvPr/>
        </p:nvSpPr>
        <p:spPr bwMode="auto">
          <a:xfrm>
            <a:off x="4533901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57" name="Line 167"/>
          <p:cNvSpPr>
            <a:spLocks noChangeShapeType="1"/>
          </p:cNvSpPr>
          <p:nvPr/>
        </p:nvSpPr>
        <p:spPr bwMode="auto">
          <a:xfrm>
            <a:off x="6362701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Rectangle 168"/>
          <p:cNvSpPr>
            <a:spLocks noChangeArrowheads="1"/>
          </p:cNvSpPr>
          <p:nvPr/>
        </p:nvSpPr>
        <p:spPr bwMode="auto">
          <a:xfrm>
            <a:off x="6300788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59" name="Line 169"/>
          <p:cNvSpPr>
            <a:spLocks noChangeShapeType="1"/>
          </p:cNvSpPr>
          <p:nvPr/>
        </p:nvSpPr>
        <p:spPr bwMode="auto">
          <a:xfrm>
            <a:off x="8135938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Rectangle 170"/>
          <p:cNvSpPr>
            <a:spLocks noChangeArrowheads="1"/>
          </p:cNvSpPr>
          <p:nvPr/>
        </p:nvSpPr>
        <p:spPr bwMode="auto">
          <a:xfrm>
            <a:off x="8074026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61" name="Rectangle 171"/>
          <p:cNvSpPr>
            <a:spLocks noChangeArrowheads="1"/>
          </p:cNvSpPr>
          <p:nvPr/>
        </p:nvSpPr>
        <p:spPr bwMode="auto">
          <a:xfrm>
            <a:off x="1430338" y="6296026"/>
            <a:ext cx="73199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3rd Grade Math Test Score (Standard Deviations Relative to Mean)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262" name="Rectangle 172"/>
          <p:cNvSpPr>
            <a:spLocks noChangeArrowheads="1"/>
          </p:cNvSpPr>
          <p:nvPr/>
        </p:nvSpPr>
        <p:spPr bwMode="auto">
          <a:xfrm>
            <a:off x="4860926" y="336551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63" name="Rectangle 161"/>
          <p:cNvSpPr>
            <a:spLocks noChangeArrowheads="1"/>
          </p:cNvSpPr>
          <p:nvPr/>
        </p:nvSpPr>
        <p:spPr bwMode="auto">
          <a:xfrm>
            <a:off x="0" y="256401"/>
            <a:ext cx="9144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Patent Rates vs. 3</a:t>
            </a:r>
            <a:r>
              <a:rPr lang="en-US" sz="1800" b="1" baseline="30000" dirty="0" smtClean="0">
                <a:solidFill>
                  <a:srgbClr val="1E2D53"/>
                </a:solidFill>
              </a:rPr>
              <a:t>rd</a:t>
            </a:r>
            <a:r>
              <a:rPr lang="en-US" sz="1800" b="1" dirty="0" smtClean="0">
                <a:solidFill>
                  <a:srgbClr val="1E2D53"/>
                </a:solidFill>
              </a:rPr>
              <a:t> Grade Math Test Scores in NYC Public Schools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5470107" y="1143000"/>
            <a:ext cx="154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9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0</a:t>
            </a:r>
            <a:r>
              <a:rPr lang="en-US" sz="1800" baseline="30000" dirty="0" smtClean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Percentile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Rectangle 124"/>
          <p:cNvSpPr>
            <a:spLocks noChangeArrowheads="1"/>
          </p:cNvSpPr>
          <p:nvPr/>
        </p:nvSpPr>
        <p:spPr bwMode="auto">
          <a:xfrm rot="16200000">
            <a:off x="-1726794" y="3217302"/>
            <a:ext cx="403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No. of Inventors per Thousand Children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03287" y="746125"/>
            <a:ext cx="80025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03287" y="57070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03287" y="450373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03287" y="32956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00112" y="20939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1357312" y="3849688"/>
            <a:ext cx="7288213" cy="1857375"/>
          </a:xfrm>
          <a:custGeom>
            <a:avLst/>
            <a:gdLst>
              <a:gd name="T0" fmla="*/ 0 w 1315"/>
              <a:gd name="T1" fmla="*/ 324 h 335"/>
              <a:gd name="T2" fmla="*/ 181 w 1315"/>
              <a:gd name="T3" fmla="*/ 314 h 335"/>
              <a:gd name="T4" fmla="*/ 261 w 1315"/>
              <a:gd name="T5" fmla="*/ 313 h 335"/>
              <a:gd name="T6" fmla="*/ 321 w 1315"/>
              <a:gd name="T7" fmla="*/ 335 h 335"/>
              <a:gd name="T8" fmla="*/ 375 w 1315"/>
              <a:gd name="T9" fmla="*/ 286 h 335"/>
              <a:gd name="T10" fmla="*/ 422 w 1315"/>
              <a:gd name="T11" fmla="*/ 323 h 335"/>
              <a:gd name="T12" fmla="*/ 461 w 1315"/>
              <a:gd name="T13" fmla="*/ 324 h 335"/>
              <a:gd name="T14" fmla="*/ 498 w 1315"/>
              <a:gd name="T15" fmla="*/ 266 h 335"/>
              <a:gd name="T16" fmla="*/ 538 w 1315"/>
              <a:gd name="T17" fmla="*/ 324 h 335"/>
              <a:gd name="T18" fmla="*/ 575 w 1315"/>
              <a:gd name="T19" fmla="*/ 295 h 335"/>
              <a:gd name="T20" fmla="*/ 612 w 1315"/>
              <a:gd name="T21" fmla="*/ 312 h 335"/>
              <a:gd name="T22" fmla="*/ 653 w 1315"/>
              <a:gd name="T23" fmla="*/ 309 h 335"/>
              <a:gd name="T24" fmla="*/ 692 w 1315"/>
              <a:gd name="T25" fmla="*/ 298 h 335"/>
              <a:gd name="T26" fmla="*/ 735 w 1315"/>
              <a:gd name="T27" fmla="*/ 309 h 335"/>
              <a:gd name="T28" fmla="*/ 785 w 1315"/>
              <a:gd name="T29" fmla="*/ 285 h 335"/>
              <a:gd name="T30" fmla="*/ 836 w 1315"/>
              <a:gd name="T31" fmla="*/ 232 h 335"/>
              <a:gd name="T32" fmla="*/ 894 w 1315"/>
              <a:gd name="T33" fmla="*/ 178 h 335"/>
              <a:gd name="T34" fmla="*/ 970 w 1315"/>
              <a:gd name="T35" fmla="*/ 174 h 335"/>
              <a:gd name="T36" fmla="*/ 1074 w 1315"/>
              <a:gd name="T37" fmla="*/ 130 h 335"/>
              <a:gd name="T38" fmla="*/ 1315 w 1315"/>
              <a:gd name="T39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5" h="335">
                <a:moveTo>
                  <a:pt x="0" y="324"/>
                </a:moveTo>
                <a:lnTo>
                  <a:pt x="181" y="314"/>
                </a:lnTo>
                <a:lnTo>
                  <a:pt x="261" y="313"/>
                </a:lnTo>
                <a:lnTo>
                  <a:pt x="321" y="335"/>
                </a:lnTo>
                <a:lnTo>
                  <a:pt x="375" y="286"/>
                </a:lnTo>
                <a:lnTo>
                  <a:pt x="422" y="323"/>
                </a:lnTo>
                <a:lnTo>
                  <a:pt x="461" y="324"/>
                </a:lnTo>
                <a:lnTo>
                  <a:pt x="498" y="266"/>
                </a:lnTo>
                <a:lnTo>
                  <a:pt x="538" y="324"/>
                </a:lnTo>
                <a:lnTo>
                  <a:pt x="575" y="295"/>
                </a:lnTo>
                <a:lnTo>
                  <a:pt x="612" y="312"/>
                </a:lnTo>
                <a:lnTo>
                  <a:pt x="653" y="309"/>
                </a:lnTo>
                <a:lnTo>
                  <a:pt x="692" y="298"/>
                </a:lnTo>
                <a:lnTo>
                  <a:pt x="735" y="309"/>
                </a:lnTo>
                <a:lnTo>
                  <a:pt x="785" y="285"/>
                </a:lnTo>
                <a:lnTo>
                  <a:pt x="836" y="232"/>
                </a:lnTo>
                <a:lnTo>
                  <a:pt x="894" y="178"/>
                </a:lnTo>
                <a:lnTo>
                  <a:pt x="970" y="174"/>
                </a:lnTo>
                <a:lnTo>
                  <a:pt x="1074" y="130"/>
                </a:lnTo>
                <a:lnTo>
                  <a:pt x="1315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1308100" y="55959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311400" y="55403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754312" y="55356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086100" y="56578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3386137" y="5386388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646487" y="55911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3862387" y="55959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67175" y="52752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4289425" y="55959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494212" y="54356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699000" y="55292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926013" y="55133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5143500" y="545147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5381625" y="55133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5657850" y="53800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5940425" y="50863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6262688" y="47863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6683375" y="47640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7259638" y="45212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8594725" y="38004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1368425" y="1638300"/>
            <a:ext cx="7392988" cy="4068763"/>
          </a:xfrm>
          <a:custGeom>
            <a:avLst/>
            <a:gdLst>
              <a:gd name="T0" fmla="*/ 0 w 1334"/>
              <a:gd name="T1" fmla="*/ 630 h 734"/>
              <a:gd name="T2" fmla="*/ 180 w 1334"/>
              <a:gd name="T3" fmla="*/ 734 h 734"/>
              <a:gd name="T4" fmla="*/ 260 w 1334"/>
              <a:gd name="T5" fmla="*/ 542 h 734"/>
              <a:gd name="T6" fmla="*/ 320 w 1334"/>
              <a:gd name="T7" fmla="*/ 483 h 734"/>
              <a:gd name="T8" fmla="*/ 374 w 1334"/>
              <a:gd name="T9" fmla="*/ 663 h 734"/>
              <a:gd name="T10" fmla="*/ 419 w 1334"/>
              <a:gd name="T11" fmla="*/ 570 h 734"/>
              <a:gd name="T12" fmla="*/ 458 w 1334"/>
              <a:gd name="T13" fmla="*/ 593 h 734"/>
              <a:gd name="T14" fmla="*/ 496 w 1334"/>
              <a:gd name="T15" fmla="*/ 603 h 734"/>
              <a:gd name="T16" fmla="*/ 537 w 1334"/>
              <a:gd name="T17" fmla="*/ 734 h 734"/>
              <a:gd name="T18" fmla="*/ 573 w 1334"/>
              <a:gd name="T19" fmla="*/ 549 h 734"/>
              <a:gd name="T20" fmla="*/ 610 w 1334"/>
              <a:gd name="T21" fmla="*/ 639 h 734"/>
              <a:gd name="T22" fmla="*/ 652 w 1334"/>
              <a:gd name="T23" fmla="*/ 684 h 734"/>
              <a:gd name="T24" fmla="*/ 691 w 1334"/>
              <a:gd name="T25" fmla="*/ 645 h 734"/>
              <a:gd name="T26" fmla="*/ 734 w 1334"/>
              <a:gd name="T27" fmla="*/ 613 h 734"/>
              <a:gd name="T28" fmla="*/ 784 w 1334"/>
              <a:gd name="T29" fmla="*/ 599 h 734"/>
              <a:gd name="T30" fmla="*/ 835 w 1334"/>
              <a:gd name="T31" fmla="*/ 627 h 734"/>
              <a:gd name="T32" fmla="*/ 894 w 1334"/>
              <a:gd name="T33" fmla="*/ 649 h 734"/>
              <a:gd name="T34" fmla="*/ 969 w 1334"/>
              <a:gd name="T35" fmla="*/ 601 h 734"/>
              <a:gd name="T36" fmla="*/ 1073 w 1334"/>
              <a:gd name="T37" fmla="*/ 365 h 734"/>
              <a:gd name="T38" fmla="*/ 1334 w 1334"/>
              <a:gd name="T39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4" h="734">
                <a:moveTo>
                  <a:pt x="0" y="630"/>
                </a:moveTo>
                <a:lnTo>
                  <a:pt x="180" y="734"/>
                </a:lnTo>
                <a:lnTo>
                  <a:pt x="260" y="542"/>
                </a:lnTo>
                <a:lnTo>
                  <a:pt x="320" y="483"/>
                </a:lnTo>
                <a:lnTo>
                  <a:pt x="374" y="663"/>
                </a:lnTo>
                <a:lnTo>
                  <a:pt x="419" y="570"/>
                </a:lnTo>
                <a:lnTo>
                  <a:pt x="458" y="593"/>
                </a:lnTo>
                <a:lnTo>
                  <a:pt x="496" y="603"/>
                </a:lnTo>
                <a:lnTo>
                  <a:pt x="537" y="734"/>
                </a:lnTo>
                <a:lnTo>
                  <a:pt x="573" y="549"/>
                </a:lnTo>
                <a:lnTo>
                  <a:pt x="610" y="639"/>
                </a:lnTo>
                <a:lnTo>
                  <a:pt x="652" y="684"/>
                </a:lnTo>
                <a:lnTo>
                  <a:pt x="691" y="645"/>
                </a:lnTo>
                <a:lnTo>
                  <a:pt x="734" y="613"/>
                </a:lnTo>
                <a:lnTo>
                  <a:pt x="784" y="599"/>
                </a:lnTo>
                <a:lnTo>
                  <a:pt x="835" y="627"/>
                </a:lnTo>
                <a:lnTo>
                  <a:pt x="894" y="649"/>
                </a:lnTo>
                <a:lnTo>
                  <a:pt x="969" y="601"/>
                </a:lnTo>
                <a:lnTo>
                  <a:pt x="1073" y="365"/>
                </a:lnTo>
                <a:lnTo>
                  <a:pt x="1334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319212" y="5081588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2316162" y="56578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2759075" y="45926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3092450" y="42656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3390900" y="52641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641725" y="474821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857625" y="48752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4067175" y="4930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4294187" y="56578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4494212" y="46323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4699000" y="51308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4932363" y="53800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5148263" y="51641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5386388" y="49863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5664200" y="49085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5946775" y="50641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6273800" y="51863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689725" y="491966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7265988" y="361156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8712200" y="15890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V="1">
            <a:off x="903287" y="746125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H="1">
            <a:off x="809625" y="57070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 rot="16200000">
            <a:off x="539750" y="548163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H="1">
            <a:off x="809625" y="45037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 rot="16200000">
            <a:off x="539750" y="42799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H="1">
            <a:off x="809625" y="32956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 rot="16200000">
            <a:off x="539750" y="3071812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H="1">
            <a:off x="809625" y="20939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 rot="16200000">
            <a:off x="539750" y="186848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>
            <a:off x="809625" y="89058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 rot="16200000">
            <a:off x="541337" y="663575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>
            <a:off x="903287" y="585152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>
            <a:off x="1047750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947737" y="5989638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>
            <a:off x="2809875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709862" y="5989638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4567237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505325" y="5989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6323013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6262688" y="5989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>
            <a:off x="8085138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8024813" y="5989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1295400" y="6216650"/>
            <a:ext cx="6859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3rd Grade Math Test Score (Standard Deviations Relative to Mean)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4860925" y="336550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7" name="Line 79"/>
          <p:cNvSpPr>
            <a:spLocks noChangeShapeType="1"/>
          </p:cNvSpPr>
          <p:nvPr/>
        </p:nvSpPr>
        <p:spPr bwMode="auto">
          <a:xfrm>
            <a:off x="661287" y="6619638"/>
            <a:ext cx="865188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val 80"/>
          <p:cNvSpPr>
            <a:spLocks noChangeArrowheads="1"/>
          </p:cNvSpPr>
          <p:nvPr/>
        </p:nvSpPr>
        <p:spPr bwMode="auto">
          <a:xfrm>
            <a:off x="1043875" y="65704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Rectangle 83"/>
          <p:cNvSpPr>
            <a:spLocks noChangeArrowheads="1"/>
          </p:cNvSpPr>
          <p:nvPr/>
        </p:nvSpPr>
        <p:spPr bwMode="auto">
          <a:xfrm>
            <a:off x="1664587" y="6497400"/>
            <a:ext cx="28067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Par. Inc. </a:t>
            </a:r>
            <a:r>
              <a:rPr lang="en-US" sz="1600" dirty="0">
                <a:solidFill>
                  <a:prstClr val="black"/>
                </a:solidFill>
              </a:rPr>
              <a:t>Below 80</a:t>
            </a:r>
            <a:r>
              <a:rPr lang="en-US" sz="1600" baseline="30000" dirty="0">
                <a:solidFill>
                  <a:prstClr val="black"/>
                </a:solidFill>
              </a:rPr>
              <a:t>th</a:t>
            </a:r>
            <a:r>
              <a:rPr lang="en-US" sz="1600" dirty="0">
                <a:solidFill>
                  <a:prstClr val="black"/>
                </a:solidFill>
              </a:rPr>
              <a:t> Percentile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10" name="Line 81"/>
          <p:cNvSpPr>
            <a:spLocks noChangeShapeType="1"/>
          </p:cNvSpPr>
          <p:nvPr/>
        </p:nvSpPr>
        <p:spPr bwMode="auto">
          <a:xfrm>
            <a:off x="4786521" y="6663513"/>
            <a:ext cx="863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val 82"/>
          <p:cNvSpPr>
            <a:spLocks noChangeArrowheads="1"/>
          </p:cNvSpPr>
          <p:nvPr/>
        </p:nvSpPr>
        <p:spPr bwMode="auto">
          <a:xfrm>
            <a:off x="5169108" y="6614300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Rectangle 84"/>
          <p:cNvSpPr>
            <a:spLocks noChangeArrowheads="1"/>
          </p:cNvSpPr>
          <p:nvPr/>
        </p:nvSpPr>
        <p:spPr bwMode="auto">
          <a:xfrm>
            <a:off x="5789821" y="6541275"/>
            <a:ext cx="2748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dirty="0" smtClean="0">
                <a:solidFill>
                  <a:prstClr val="black"/>
                </a:solidFill>
              </a:rPr>
              <a:t>Par. Inc. </a:t>
            </a:r>
            <a:r>
              <a:rPr lang="en-US" sz="1600" dirty="0">
                <a:solidFill>
                  <a:prstClr val="black"/>
                </a:solidFill>
              </a:rPr>
              <a:t>Above 80</a:t>
            </a:r>
            <a:r>
              <a:rPr lang="en-US" sz="1600" baseline="30000" dirty="0">
                <a:solidFill>
                  <a:prstClr val="black"/>
                </a:solidFill>
              </a:rPr>
              <a:t>th</a:t>
            </a:r>
            <a:r>
              <a:rPr lang="en-US" sz="1600" dirty="0">
                <a:solidFill>
                  <a:prstClr val="black"/>
                </a:solidFill>
              </a:rPr>
              <a:t> Percentile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13" name="Line 11"/>
          <p:cNvSpPr>
            <a:spLocks noChangeShapeType="1"/>
          </p:cNvSpPr>
          <p:nvPr/>
        </p:nvSpPr>
        <p:spPr bwMode="auto">
          <a:xfrm>
            <a:off x="914400" y="9144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Rectangle 161"/>
          <p:cNvSpPr>
            <a:spLocks noChangeArrowheads="1"/>
          </p:cNvSpPr>
          <p:nvPr/>
        </p:nvSpPr>
        <p:spPr bwMode="auto">
          <a:xfrm>
            <a:off x="0" y="152400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Patent Rates vs. 3</a:t>
            </a:r>
            <a:r>
              <a:rPr lang="en-US" sz="1800" b="1" baseline="30000" dirty="0" smtClean="0">
                <a:solidFill>
                  <a:srgbClr val="1E2D53"/>
                </a:solidFill>
              </a:rPr>
              <a:t>rd</a:t>
            </a:r>
            <a:r>
              <a:rPr lang="en-US" sz="1800" b="1" dirty="0" smtClean="0">
                <a:solidFill>
                  <a:srgbClr val="1E2D53"/>
                </a:solidFill>
              </a:rPr>
              <a:t> Grade Math Test Scores</a:t>
            </a:r>
          </a:p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for Children with Low vs. High Income Parents</a:t>
            </a:r>
          </a:p>
        </p:txBody>
      </p:sp>
      <p:sp>
        <p:nvSpPr>
          <p:cNvPr id="106" name="Rectangle 124"/>
          <p:cNvSpPr>
            <a:spLocks noChangeArrowheads="1"/>
          </p:cNvSpPr>
          <p:nvPr/>
        </p:nvSpPr>
        <p:spPr bwMode="auto">
          <a:xfrm rot="16200000">
            <a:off x="-1726794" y="3217302"/>
            <a:ext cx="403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No. of Inventors per Thousand Children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03287" y="746125"/>
            <a:ext cx="80025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3386137" y="5386388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67175" y="52752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5657850" y="53800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5940425" y="50863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6262688" y="47863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6683375" y="47640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7259638" y="45212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319212" y="5081588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2759075" y="45926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3092450" y="42656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3390900" y="52641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641725" y="474821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857625" y="487521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4067175" y="4930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4494212" y="46323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4699000" y="51308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4932363" y="53800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5148263" y="51641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5386388" y="49863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5664200" y="49085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5946775" y="50641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6273800" y="51863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689725" y="491966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7265988" y="361156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V="1">
            <a:off x="903287" y="746125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H="1">
            <a:off x="809625" y="45037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 rot="16200000">
            <a:off x="539750" y="42799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H="1">
            <a:off x="809625" y="32956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 rot="16200000">
            <a:off x="539750" y="3071812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H="1">
            <a:off x="809625" y="20939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 rot="16200000">
            <a:off x="539750" y="186848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>
            <a:off x="809625" y="89058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 rot="16200000">
            <a:off x="541337" y="663575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>
            <a:off x="903287" y="585152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>
            <a:off x="1047750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947737" y="5989638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>
            <a:off x="2809875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709862" y="5989638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4567237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505325" y="5989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6323013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6262688" y="5989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>
            <a:off x="8085138" y="585152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8024813" y="5989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4860925" y="336550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 smtClean="0">
                <a:solidFill>
                  <a:srgbClr val="1E2D53"/>
                </a:solidFill>
              </a:rPr>
              <a:t> 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07" name="Line 79"/>
          <p:cNvSpPr>
            <a:spLocks noChangeShapeType="1"/>
          </p:cNvSpPr>
          <p:nvPr/>
        </p:nvSpPr>
        <p:spPr bwMode="auto">
          <a:xfrm>
            <a:off x="661287" y="6619638"/>
            <a:ext cx="865188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val 80"/>
          <p:cNvSpPr>
            <a:spLocks noChangeArrowheads="1"/>
          </p:cNvSpPr>
          <p:nvPr/>
        </p:nvSpPr>
        <p:spPr bwMode="auto">
          <a:xfrm>
            <a:off x="1043875" y="65704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077200" y="685800"/>
            <a:ext cx="838200" cy="515658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Line 81"/>
          <p:cNvSpPr>
            <a:spLocks noChangeShapeType="1"/>
          </p:cNvSpPr>
          <p:nvPr/>
        </p:nvSpPr>
        <p:spPr bwMode="auto">
          <a:xfrm>
            <a:off x="4786521" y="6663513"/>
            <a:ext cx="863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val 82"/>
          <p:cNvSpPr>
            <a:spLocks noChangeArrowheads="1"/>
          </p:cNvSpPr>
          <p:nvPr/>
        </p:nvSpPr>
        <p:spPr bwMode="auto">
          <a:xfrm>
            <a:off x="5169108" y="6614300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Line 11"/>
          <p:cNvSpPr>
            <a:spLocks noChangeShapeType="1"/>
          </p:cNvSpPr>
          <p:nvPr/>
        </p:nvSpPr>
        <p:spPr bwMode="auto">
          <a:xfrm>
            <a:off x="914400" y="9144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8594725" y="38004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8712200" y="15890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00112" y="20939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03287" y="32956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03287" y="450373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03287" y="57070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1368425" y="1638300"/>
            <a:ext cx="7392988" cy="4068763"/>
          </a:xfrm>
          <a:custGeom>
            <a:avLst/>
            <a:gdLst>
              <a:gd name="T0" fmla="*/ 0 w 1334"/>
              <a:gd name="T1" fmla="*/ 630 h 734"/>
              <a:gd name="T2" fmla="*/ 180 w 1334"/>
              <a:gd name="T3" fmla="*/ 734 h 734"/>
              <a:gd name="T4" fmla="*/ 260 w 1334"/>
              <a:gd name="T5" fmla="*/ 542 h 734"/>
              <a:gd name="T6" fmla="*/ 320 w 1334"/>
              <a:gd name="T7" fmla="*/ 483 h 734"/>
              <a:gd name="T8" fmla="*/ 374 w 1334"/>
              <a:gd name="T9" fmla="*/ 663 h 734"/>
              <a:gd name="T10" fmla="*/ 419 w 1334"/>
              <a:gd name="T11" fmla="*/ 570 h 734"/>
              <a:gd name="T12" fmla="*/ 458 w 1334"/>
              <a:gd name="T13" fmla="*/ 593 h 734"/>
              <a:gd name="T14" fmla="*/ 496 w 1334"/>
              <a:gd name="T15" fmla="*/ 603 h 734"/>
              <a:gd name="T16" fmla="*/ 537 w 1334"/>
              <a:gd name="T17" fmla="*/ 734 h 734"/>
              <a:gd name="T18" fmla="*/ 573 w 1334"/>
              <a:gd name="T19" fmla="*/ 549 h 734"/>
              <a:gd name="T20" fmla="*/ 610 w 1334"/>
              <a:gd name="T21" fmla="*/ 639 h 734"/>
              <a:gd name="T22" fmla="*/ 652 w 1334"/>
              <a:gd name="T23" fmla="*/ 684 h 734"/>
              <a:gd name="T24" fmla="*/ 691 w 1334"/>
              <a:gd name="T25" fmla="*/ 645 h 734"/>
              <a:gd name="T26" fmla="*/ 734 w 1334"/>
              <a:gd name="T27" fmla="*/ 613 h 734"/>
              <a:gd name="T28" fmla="*/ 784 w 1334"/>
              <a:gd name="T29" fmla="*/ 599 h 734"/>
              <a:gd name="T30" fmla="*/ 835 w 1334"/>
              <a:gd name="T31" fmla="*/ 627 h 734"/>
              <a:gd name="T32" fmla="*/ 894 w 1334"/>
              <a:gd name="T33" fmla="*/ 649 h 734"/>
              <a:gd name="T34" fmla="*/ 969 w 1334"/>
              <a:gd name="T35" fmla="*/ 601 h 734"/>
              <a:gd name="T36" fmla="*/ 1073 w 1334"/>
              <a:gd name="T37" fmla="*/ 365 h 734"/>
              <a:gd name="T38" fmla="*/ 1334 w 1334"/>
              <a:gd name="T39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4" h="734">
                <a:moveTo>
                  <a:pt x="0" y="630"/>
                </a:moveTo>
                <a:lnTo>
                  <a:pt x="180" y="734"/>
                </a:lnTo>
                <a:lnTo>
                  <a:pt x="260" y="542"/>
                </a:lnTo>
                <a:lnTo>
                  <a:pt x="320" y="483"/>
                </a:lnTo>
                <a:lnTo>
                  <a:pt x="374" y="663"/>
                </a:lnTo>
                <a:lnTo>
                  <a:pt x="419" y="570"/>
                </a:lnTo>
                <a:lnTo>
                  <a:pt x="458" y="593"/>
                </a:lnTo>
                <a:lnTo>
                  <a:pt x="496" y="603"/>
                </a:lnTo>
                <a:lnTo>
                  <a:pt x="537" y="734"/>
                </a:lnTo>
                <a:lnTo>
                  <a:pt x="573" y="549"/>
                </a:lnTo>
                <a:lnTo>
                  <a:pt x="610" y="639"/>
                </a:lnTo>
                <a:lnTo>
                  <a:pt x="652" y="684"/>
                </a:lnTo>
                <a:lnTo>
                  <a:pt x="691" y="645"/>
                </a:lnTo>
                <a:lnTo>
                  <a:pt x="734" y="613"/>
                </a:lnTo>
                <a:lnTo>
                  <a:pt x="784" y="599"/>
                </a:lnTo>
                <a:lnTo>
                  <a:pt x="835" y="627"/>
                </a:lnTo>
                <a:lnTo>
                  <a:pt x="894" y="649"/>
                </a:lnTo>
                <a:lnTo>
                  <a:pt x="969" y="601"/>
                </a:lnTo>
                <a:lnTo>
                  <a:pt x="1073" y="365"/>
                </a:lnTo>
                <a:lnTo>
                  <a:pt x="1334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430474" y="2057400"/>
            <a:ext cx="373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prstClr val="black"/>
                </a:solidFill>
              </a:rPr>
              <a:t>High-scoring children more likely to become inventors if they are from high-income families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6" name="Line 148"/>
          <p:cNvSpPr>
            <a:spLocks noChangeShapeType="1"/>
          </p:cNvSpPr>
          <p:nvPr/>
        </p:nvSpPr>
        <p:spPr bwMode="auto">
          <a:xfrm flipV="1">
            <a:off x="6934200" y="2057400"/>
            <a:ext cx="914399" cy="457200"/>
          </a:xfrm>
          <a:prstGeom prst="line">
            <a:avLst/>
          </a:prstGeom>
          <a:ln w="19050"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1357312" y="3849688"/>
            <a:ext cx="7288213" cy="1857375"/>
          </a:xfrm>
          <a:custGeom>
            <a:avLst/>
            <a:gdLst>
              <a:gd name="T0" fmla="*/ 0 w 1315"/>
              <a:gd name="T1" fmla="*/ 324 h 335"/>
              <a:gd name="T2" fmla="*/ 181 w 1315"/>
              <a:gd name="T3" fmla="*/ 314 h 335"/>
              <a:gd name="T4" fmla="*/ 261 w 1315"/>
              <a:gd name="T5" fmla="*/ 313 h 335"/>
              <a:gd name="T6" fmla="*/ 321 w 1315"/>
              <a:gd name="T7" fmla="*/ 335 h 335"/>
              <a:gd name="T8" fmla="*/ 375 w 1315"/>
              <a:gd name="T9" fmla="*/ 286 h 335"/>
              <a:gd name="T10" fmla="*/ 422 w 1315"/>
              <a:gd name="T11" fmla="*/ 323 h 335"/>
              <a:gd name="T12" fmla="*/ 461 w 1315"/>
              <a:gd name="T13" fmla="*/ 324 h 335"/>
              <a:gd name="T14" fmla="*/ 498 w 1315"/>
              <a:gd name="T15" fmla="*/ 266 h 335"/>
              <a:gd name="T16" fmla="*/ 538 w 1315"/>
              <a:gd name="T17" fmla="*/ 324 h 335"/>
              <a:gd name="T18" fmla="*/ 575 w 1315"/>
              <a:gd name="T19" fmla="*/ 295 h 335"/>
              <a:gd name="T20" fmla="*/ 612 w 1315"/>
              <a:gd name="T21" fmla="*/ 312 h 335"/>
              <a:gd name="T22" fmla="*/ 653 w 1315"/>
              <a:gd name="T23" fmla="*/ 309 h 335"/>
              <a:gd name="T24" fmla="*/ 692 w 1315"/>
              <a:gd name="T25" fmla="*/ 298 h 335"/>
              <a:gd name="T26" fmla="*/ 735 w 1315"/>
              <a:gd name="T27" fmla="*/ 309 h 335"/>
              <a:gd name="T28" fmla="*/ 785 w 1315"/>
              <a:gd name="T29" fmla="*/ 285 h 335"/>
              <a:gd name="T30" fmla="*/ 836 w 1315"/>
              <a:gd name="T31" fmla="*/ 232 h 335"/>
              <a:gd name="T32" fmla="*/ 894 w 1315"/>
              <a:gd name="T33" fmla="*/ 178 h 335"/>
              <a:gd name="T34" fmla="*/ 970 w 1315"/>
              <a:gd name="T35" fmla="*/ 174 h 335"/>
              <a:gd name="T36" fmla="*/ 1074 w 1315"/>
              <a:gd name="T37" fmla="*/ 130 h 335"/>
              <a:gd name="T38" fmla="*/ 1315 w 1315"/>
              <a:gd name="T39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5" h="335">
                <a:moveTo>
                  <a:pt x="0" y="324"/>
                </a:moveTo>
                <a:lnTo>
                  <a:pt x="181" y="314"/>
                </a:lnTo>
                <a:lnTo>
                  <a:pt x="261" y="313"/>
                </a:lnTo>
                <a:lnTo>
                  <a:pt x="321" y="335"/>
                </a:lnTo>
                <a:lnTo>
                  <a:pt x="375" y="286"/>
                </a:lnTo>
                <a:lnTo>
                  <a:pt x="422" y="323"/>
                </a:lnTo>
                <a:lnTo>
                  <a:pt x="461" y="324"/>
                </a:lnTo>
                <a:lnTo>
                  <a:pt x="498" y="266"/>
                </a:lnTo>
                <a:lnTo>
                  <a:pt x="538" y="324"/>
                </a:lnTo>
                <a:lnTo>
                  <a:pt x="575" y="295"/>
                </a:lnTo>
                <a:lnTo>
                  <a:pt x="612" y="312"/>
                </a:lnTo>
                <a:lnTo>
                  <a:pt x="653" y="309"/>
                </a:lnTo>
                <a:lnTo>
                  <a:pt x="692" y="298"/>
                </a:lnTo>
                <a:lnTo>
                  <a:pt x="735" y="309"/>
                </a:lnTo>
                <a:lnTo>
                  <a:pt x="785" y="285"/>
                </a:lnTo>
                <a:lnTo>
                  <a:pt x="836" y="232"/>
                </a:lnTo>
                <a:lnTo>
                  <a:pt x="894" y="178"/>
                </a:lnTo>
                <a:lnTo>
                  <a:pt x="970" y="174"/>
                </a:lnTo>
                <a:lnTo>
                  <a:pt x="1074" y="130"/>
                </a:lnTo>
                <a:lnTo>
                  <a:pt x="1315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1308100" y="55959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311400" y="55403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754312" y="55356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086100" y="56578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646487" y="55911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3862387" y="55959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4289425" y="55959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494212" y="54356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699000" y="55292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4926013" y="55133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5143500" y="545147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5381625" y="55133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2316162" y="56578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4294187" y="56578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H="1">
            <a:off x="809625" y="57070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 rot="16200000">
            <a:off x="539750" y="548163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1295400" y="6216650"/>
            <a:ext cx="6859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3rd Grade Math Test Score (Standard Deviations Relative to Mean)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18" name="Rectangle 161"/>
          <p:cNvSpPr>
            <a:spLocks noChangeArrowheads="1"/>
          </p:cNvSpPr>
          <p:nvPr/>
        </p:nvSpPr>
        <p:spPr bwMode="auto">
          <a:xfrm>
            <a:off x="0" y="152400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Patent Rates vs. 3</a:t>
            </a:r>
            <a:r>
              <a:rPr lang="en-US" sz="1800" b="1" baseline="30000" dirty="0" smtClean="0">
                <a:solidFill>
                  <a:srgbClr val="1E2D53"/>
                </a:solidFill>
              </a:rPr>
              <a:t>rd</a:t>
            </a:r>
            <a:r>
              <a:rPr lang="en-US" sz="1800" b="1" dirty="0" smtClean="0">
                <a:solidFill>
                  <a:srgbClr val="1E2D53"/>
                </a:solidFill>
              </a:rPr>
              <a:t> Grade Math Test Scores</a:t>
            </a:r>
          </a:p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for Children with Low vs. High Income Parents</a:t>
            </a:r>
          </a:p>
        </p:txBody>
      </p:sp>
      <p:sp>
        <p:nvSpPr>
          <p:cNvPr id="119" name="Rectangle 83"/>
          <p:cNvSpPr>
            <a:spLocks noChangeArrowheads="1"/>
          </p:cNvSpPr>
          <p:nvPr/>
        </p:nvSpPr>
        <p:spPr bwMode="auto">
          <a:xfrm>
            <a:off x="1664587" y="6497400"/>
            <a:ext cx="28067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Par. Inc. </a:t>
            </a:r>
            <a:r>
              <a:rPr lang="en-US" sz="1600" dirty="0">
                <a:solidFill>
                  <a:prstClr val="black"/>
                </a:solidFill>
              </a:rPr>
              <a:t>Below 80</a:t>
            </a:r>
            <a:r>
              <a:rPr lang="en-US" sz="1600" baseline="30000" dirty="0">
                <a:solidFill>
                  <a:prstClr val="black"/>
                </a:solidFill>
              </a:rPr>
              <a:t>th</a:t>
            </a:r>
            <a:r>
              <a:rPr lang="en-US" sz="1600" dirty="0">
                <a:solidFill>
                  <a:prstClr val="black"/>
                </a:solidFill>
              </a:rPr>
              <a:t> Percentile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20" name="Rectangle 84"/>
          <p:cNvSpPr>
            <a:spLocks noChangeArrowheads="1"/>
          </p:cNvSpPr>
          <p:nvPr/>
        </p:nvSpPr>
        <p:spPr bwMode="auto">
          <a:xfrm>
            <a:off x="5789821" y="6541275"/>
            <a:ext cx="2748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dirty="0" smtClean="0">
                <a:solidFill>
                  <a:prstClr val="black"/>
                </a:solidFill>
              </a:rPr>
              <a:t>Par. Inc. </a:t>
            </a:r>
            <a:r>
              <a:rPr lang="en-US" sz="1600" dirty="0">
                <a:solidFill>
                  <a:prstClr val="black"/>
                </a:solidFill>
              </a:rPr>
              <a:t>Above 80</a:t>
            </a:r>
            <a:r>
              <a:rPr lang="en-US" sz="1600" baseline="30000" dirty="0">
                <a:solidFill>
                  <a:prstClr val="black"/>
                </a:solidFill>
              </a:rPr>
              <a:t>th</a:t>
            </a:r>
            <a:r>
              <a:rPr lang="en-US" sz="1600" dirty="0">
                <a:solidFill>
                  <a:prstClr val="black"/>
                </a:solidFill>
              </a:rPr>
              <a:t> Percentile</a:t>
            </a:r>
            <a:endParaRPr lang="en-US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4" name="Rectangle 124"/>
          <p:cNvSpPr>
            <a:spLocks noChangeArrowheads="1"/>
          </p:cNvSpPr>
          <p:nvPr/>
        </p:nvSpPr>
        <p:spPr bwMode="auto">
          <a:xfrm rot="16200000">
            <a:off x="-1726794" y="3217302"/>
            <a:ext cx="403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No. of Inventors per Thousand Children</a:t>
            </a:r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457200" y="12954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that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born to parents in the bottom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of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income distribution reaches the top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fifth: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2400" dirty="0" smtClean="0">
              <a:solidFill>
                <a:srgbClr val="000000"/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 smtClean="0">
              <a:solidFill>
                <a:srgbClr val="000000"/>
              </a:solidFill>
              <a:cs typeface="Arial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Chances of achieving the “American Dream” are almost  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higher in Canada than in the U.S.</a:t>
            </a: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1430337" y="4996940"/>
            <a:ext cx="6494463" cy="519360"/>
          </a:xfrm>
          <a:prstGeom prst="rect">
            <a:avLst/>
          </a:prstGeom>
          <a:solidFill>
            <a:srgbClr val="FFC000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1430337" y="4119877"/>
            <a:ext cx="5646738" cy="523946"/>
          </a:xfrm>
          <a:prstGeom prst="rect">
            <a:avLst/>
          </a:prstGeom>
          <a:solidFill>
            <a:srgbClr val="6CA62C"/>
          </a:solidFill>
          <a:ln w="0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44"/>
          <p:cNvSpPr>
            <a:spLocks noChangeArrowheads="1"/>
          </p:cNvSpPr>
          <p:nvPr/>
        </p:nvSpPr>
        <p:spPr bwMode="auto">
          <a:xfrm>
            <a:off x="1430337" y="3247399"/>
            <a:ext cx="4327525" cy="523946"/>
          </a:xfrm>
          <a:prstGeom prst="rect">
            <a:avLst/>
          </a:prstGeom>
          <a:solidFill>
            <a:srgbClr val="0070C0"/>
          </a:solidFill>
          <a:ln w="0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1430337" y="2373775"/>
            <a:ext cx="3617913" cy="520506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531812" y="5168914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Canada</a:t>
            </a: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3699" y="4295290"/>
            <a:ext cx="98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Denmark</a:t>
            </a:r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1014412" y="3422812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UK</a:t>
            </a: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858837" y="2550334"/>
            <a:ext cx="487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</a:rPr>
              <a:t>USA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8120062" y="5118121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13.5%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7208837" y="4243351"/>
            <a:ext cx="636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11.7%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6" name="Rectangle 28"/>
          <p:cNvSpPr>
            <a:spLocks noChangeArrowheads="1"/>
          </p:cNvSpPr>
          <p:nvPr/>
        </p:nvSpPr>
        <p:spPr bwMode="auto">
          <a:xfrm>
            <a:off x="5186362" y="2495529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7.5%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77" name="Rectangle 28"/>
          <p:cNvSpPr>
            <a:spLocks noChangeArrowheads="1"/>
          </p:cNvSpPr>
          <p:nvPr/>
        </p:nvSpPr>
        <p:spPr bwMode="auto">
          <a:xfrm>
            <a:off x="5928065" y="3370873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000000"/>
                </a:solidFill>
              </a:rPr>
              <a:t>9.0%</a:t>
            </a:r>
            <a:endParaRPr lang="en-US" altLang="en-US" sz="1800" b="1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1966" y="3364468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Blanden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Machin</a:t>
            </a:r>
            <a:r>
              <a:rPr lang="en-US" sz="1400" dirty="0" smtClean="0">
                <a:solidFill>
                  <a:prstClr val="black"/>
                </a:solidFill>
              </a:rPr>
              <a:t> 2008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4233446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Boserup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Kopczuk</a:t>
            </a:r>
            <a:r>
              <a:rPr lang="en-US" sz="1400" dirty="0" smtClean="0">
                <a:solidFill>
                  <a:prstClr val="black"/>
                </a:solidFill>
              </a:rPr>
              <a:t>, and </a:t>
            </a:r>
            <a:r>
              <a:rPr lang="en-US" sz="1400" dirty="0" err="1" smtClean="0">
                <a:solidFill>
                  <a:prstClr val="black"/>
                </a:solidFill>
              </a:rPr>
              <a:t>Kreiner</a:t>
            </a:r>
            <a:r>
              <a:rPr lang="en-US" sz="1400" dirty="0" smtClean="0">
                <a:solidFill>
                  <a:prstClr val="black"/>
                </a:solidFill>
              </a:rPr>
              <a:t> 2013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071646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Corak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Heisz</a:t>
            </a:r>
            <a:r>
              <a:rPr lang="en-US" sz="1400" dirty="0" smtClean="0">
                <a:solidFill>
                  <a:prstClr val="black"/>
                </a:solidFill>
              </a:rPr>
              <a:t> 1999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1966" y="2514600"/>
            <a:ext cx="292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Chetty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</a:rPr>
              <a:t>Hendren</a:t>
            </a:r>
            <a:r>
              <a:rPr lang="en-US" sz="1400" dirty="0" smtClean="0">
                <a:solidFill>
                  <a:prstClr val="black"/>
                </a:solidFill>
              </a:rPr>
              <a:t>, Kline, </a:t>
            </a:r>
            <a:r>
              <a:rPr lang="en-US" sz="1400" dirty="0" err="1" smtClean="0">
                <a:solidFill>
                  <a:prstClr val="black"/>
                </a:solidFill>
              </a:rPr>
              <a:t>Saez</a:t>
            </a:r>
            <a:r>
              <a:rPr lang="en-US" sz="1400" dirty="0" smtClean="0">
                <a:solidFill>
                  <a:prstClr val="black"/>
                </a:solidFill>
              </a:rPr>
              <a:t> 2014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Dream?</a:t>
            </a:r>
          </a:p>
        </p:txBody>
      </p:sp>
    </p:spTree>
    <p:extLst>
      <p:ext uri="{BB962C8B-B14F-4D97-AF65-F5344CB8AC3E}">
        <p14:creationId xmlns:p14="http://schemas.microsoft.com/office/powerpoint/2010/main" val="7077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606089" cy="5445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27" y="4267200"/>
            <a:ext cx="1381774" cy="2286000"/>
          </a:xfrm>
          <a:prstGeom prst="rect">
            <a:avLst/>
          </a:prstGeom>
        </p:spPr>
      </p:pic>
      <p:sp>
        <p:nvSpPr>
          <p:cNvPr id="6" name="Rectangle 161"/>
          <p:cNvSpPr>
            <a:spLocks noChangeArrowheads="1"/>
          </p:cNvSpPr>
          <p:nvPr/>
        </p:nvSpPr>
        <p:spPr bwMode="auto">
          <a:xfrm>
            <a:off x="0" y="131802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The Origins of Inventors</a:t>
            </a:r>
          </a:p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Patent Rates per 1000 Children by CZ where Child Grew Up</a:t>
            </a:r>
          </a:p>
        </p:txBody>
      </p:sp>
    </p:spTree>
    <p:extLst>
      <p:ext uri="{BB962C8B-B14F-4D97-AF65-F5344CB8AC3E}">
        <p14:creationId xmlns:p14="http://schemas.microsoft.com/office/powerpoint/2010/main" val="14597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2413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 dirty="0" smtClean="0">
                <a:solidFill>
                  <a:srgbClr val="002060"/>
                </a:solidFill>
              </a:rPr>
              <a:t>Patent Technology Classes</a:t>
            </a:r>
            <a:endParaRPr lang="en-US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533744"/>
              </p:ext>
            </p:extLst>
          </p:nvPr>
        </p:nvGraphicFramePr>
        <p:xfrm>
          <a:off x="533400" y="914400"/>
          <a:ext cx="7848600" cy="57394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8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Category: Computers + Communications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Subcategory</a:t>
                      </a:r>
                      <a:r>
                        <a:rPr lang="en-US" sz="1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Communications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</a:t>
                      </a:r>
                      <a:r>
                        <a:rPr lang="en-US" sz="1800" b="1" i="0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R="9144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Pulse or digital </a:t>
                      </a:r>
                      <a:r>
                        <a:rPr lang="en-US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Demodulators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Coded data generation or conversion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computers: arithmetic processing and calculating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Oscillators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Multiplex communications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Telecommunications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Amplifiers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Motion video signal processing for recording or reproducing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Directive radio wave systems and devices (e.g., radar, radio navigation)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1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Neighborhoods and Economic Opportunity: Future Agenda</a:t>
            </a:r>
            <a:endParaRPr lang="en-US" sz="24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Key </a:t>
            </a:r>
            <a:r>
              <a:rPr lang="en-US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question going forward: </a:t>
            </a:r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How </a:t>
            </a:r>
            <a:r>
              <a:rPr lang="en-US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can we improve neighborhood environments for disadvantaged </a:t>
            </a:r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youth?</a:t>
            </a:r>
          </a:p>
          <a:p>
            <a:endParaRPr lang="en-US" sz="24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 are pursuing both policy approaches discussed earlier</a:t>
            </a:r>
          </a:p>
          <a:p>
            <a:endParaRPr lang="en-US" sz="24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Help families move to better </a:t>
            </a:r>
            <a:r>
              <a:rPr lang="en-US" sz="2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neighborhoods</a:t>
            </a:r>
            <a:r>
              <a:rPr lang="en-US" sz="2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[with Stefanie Deluca, Nathan </a:t>
            </a:r>
            <a:r>
              <a:rPr lang="en-US" sz="1600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Hendren</a:t>
            </a: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Larry Katz, and Christopher Palmer]</a:t>
            </a:r>
            <a:endParaRPr lang="en-US" sz="18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2"/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Partnership with HUD and 15 large public housing authorities</a:t>
            </a:r>
          </a:p>
          <a:p>
            <a:pPr lvl="2"/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2"/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Developing experimental interventions on supply and demand side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of 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voucher market to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create moves </a:t>
            </a:r>
            <a:r>
              <a:rPr lang="en-US" sz="20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opportunity</a:t>
            </a:r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2"/>
            <a:endParaRPr lang="en-US" sz="2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Neighborhoods and Economic Opportunity: Future Agenda</a:t>
            </a:r>
            <a:endParaRPr lang="en-US" sz="24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Key </a:t>
            </a:r>
            <a:r>
              <a:rPr lang="en-US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question going forward: </a:t>
            </a:r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How </a:t>
            </a:r>
            <a:r>
              <a:rPr lang="en-US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can we improve neighborhood environments for disadvantaged </a:t>
            </a:r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youth?</a:t>
            </a:r>
          </a:p>
          <a:p>
            <a:endParaRPr lang="en-US" sz="24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 are pursuing both policy approaches discussed earlier</a:t>
            </a:r>
          </a:p>
          <a:p>
            <a:endParaRPr lang="en-US" sz="24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en-US" sz="2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Improve </a:t>
            </a:r>
            <a:r>
              <a:rPr lang="en-US" sz="2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neighborhoods with low levels of upward mobility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Constructing mobility statistics at census tract level and conducting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ethnographic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studies of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outliers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lvl="2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lvl="2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Neighborhoods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  <a:t>as networks: do friendship networks in SF cross socioeconomic boundaries more than those in Atlanta?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ＭＳ Ｐゴシック"/>
              </a:rPr>
            </a:br>
            <a:r>
              <a:rPr lang="en-US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[with Matthew Jackson]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ＭＳ Ｐゴシック"/>
            </a:endParaRPr>
          </a:p>
          <a:p>
            <a:pPr lvl="1"/>
            <a:endParaRPr lang="en-US" sz="18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6" y="1207066"/>
            <a:ext cx="6941837" cy="50413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4761" y="228628"/>
            <a:ext cx="9148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  <a:latin typeface="Arial"/>
                <a:cs typeface="Arial"/>
              </a:rPr>
              <a:t>Download County-Level Data on Intergenerational Mobility in the U.S.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www.equality-of-opportunity.org/data</a:t>
            </a:r>
          </a:p>
        </p:txBody>
      </p:sp>
    </p:spTree>
    <p:extLst>
      <p:ext uri="{BB962C8B-B14F-4D97-AF65-F5344CB8AC3E}">
        <p14:creationId xmlns:p14="http://schemas.microsoft.com/office/powerpoint/2010/main" val="19193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have attracted attention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upward mobility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more 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calculate upward mobility for every metro and rural area in the U.S.</a:t>
            </a:r>
          </a:p>
          <a:p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tax records on 10 million children born between 1980-1982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children’s income when they are 30 years old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children and parents in </a:t>
            </a: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distribution and assign children to locations based on where they grew up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Intergenerational Mobility Within the U.S.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4149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Source: Chetty, </a:t>
            </a:r>
            <a:r>
              <a:rPr lang="en-US" sz="1600" i="1" dirty="0" err="1" smtClean="0">
                <a:solidFill>
                  <a:prstClr val="black"/>
                </a:solidFill>
              </a:rPr>
              <a:t>Hendren</a:t>
            </a:r>
            <a:r>
              <a:rPr lang="en-US" sz="1600" i="1" dirty="0" smtClean="0">
                <a:solidFill>
                  <a:prstClr val="black"/>
                </a:solidFill>
              </a:rPr>
              <a:t>, Kline, </a:t>
            </a:r>
            <a:r>
              <a:rPr lang="en-US" sz="1600" i="1" dirty="0" err="1" smtClean="0">
                <a:solidFill>
                  <a:prstClr val="black"/>
                </a:solidFill>
              </a:rPr>
              <a:t>Saez</a:t>
            </a:r>
            <a:r>
              <a:rPr lang="en-US" sz="1600" i="1" dirty="0" smtClean="0">
                <a:solidFill>
                  <a:prstClr val="black"/>
                </a:solidFill>
              </a:rPr>
              <a:t> 2014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9" y="1123417"/>
            <a:ext cx="6735483" cy="4237338"/>
          </a:xfrm>
          <a:prstGeom prst="rect">
            <a:avLst/>
          </a:prstGeom>
        </p:spPr>
      </p:pic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0" y="152400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1E2D53"/>
                </a:solidFill>
              </a:rPr>
              <a:t>The Geography of Upward Mobility in the United States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0" y="4850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E2D53"/>
                </a:solidFill>
              </a:rPr>
              <a:t>Chances of Reaching the Top Fifth Starting from the Bottom Fifth by Metro Area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70944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San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Jose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12.9%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6200" y="4114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Salt Lake City 10.8%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0048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Atlanta 4.5%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4454" y="2743200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Washington DC 11.0%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34714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Charlotte 4.4%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10668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Denver 8.7%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477000" y="288617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089650" y="356235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971800" y="296237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828773" y="3015795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774638" y="398420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148746" y="2600228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029200" y="255270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028951" y="1405354"/>
            <a:ext cx="306920" cy="156292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  <a:endCxn id="30" idx="3"/>
          </p:cNvCxnSpPr>
          <p:nvPr/>
        </p:nvCxnSpPr>
        <p:spPr>
          <a:xfrm flipV="1">
            <a:off x="1028700" y="2697789"/>
            <a:ext cx="1136785" cy="141701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319784"/>
            <a:ext cx="1476412" cy="24620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627322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rgbClr val="000000"/>
                </a:solidFill>
              </a:rPr>
              <a:t>Note: Lighter Color = More Upward Mobility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rgbClr val="000000"/>
                </a:solidFill>
              </a:rPr>
              <a:t>Download Statistics for Your Area at www.equality-of-opportunity.org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993838" y="2170142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8826" y="2040523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Boston 10.4%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399293" y="2111663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0652" y="1165245"/>
            <a:ext cx="2446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Minneapolis 8.5%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478818" y="1483850"/>
            <a:ext cx="248934" cy="61779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143500" y="2040523"/>
            <a:ext cx="564606" cy="55027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10200" y="1524000"/>
            <a:ext cx="129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Chicago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6.5%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47244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New Orleans 5.1%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914900" y="4533900"/>
            <a:ext cx="114300" cy="114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54"/>
          <p:cNvSpPr>
            <a:spLocks noChangeArrowheads="1"/>
          </p:cNvSpPr>
          <p:nvPr/>
        </p:nvSpPr>
        <p:spPr bwMode="auto">
          <a:xfrm>
            <a:off x="3813176" y="6372225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7788" y="336551"/>
            <a:ext cx="8999538" cy="6369050"/>
            <a:chOff x="49" y="212"/>
            <a:chExt cx="5669" cy="4012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69" y="470"/>
              <a:ext cx="5041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69" y="3595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69" y="2988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69" y="2380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69" y="177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69" y="1168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569" y="561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684" y="2768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33" y="2914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82" y="282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31" y="282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880" y="2747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929" y="2624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974" y="2754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023" y="264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072" y="272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121" y="2558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169" y="2593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218" y="2541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267" y="258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316" y="250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1365" y="2373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1414" y="246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1463" y="236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1512" y="2645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9" name="Oval 32"/>
            <p:cNvSpPr>
              <a:spLocks noChangeArrowheads="1"/>
            </p:cNvSpPr>
            <p:nvPr/>
          </p:nvSpPr>
          <p:spPr bwMode="auto">
            <a:xfrm>
              <a:off x="1557" y="240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0" name="Oval 33"/>
            <p:cNvSpPr>
              <a:spLocks noChangeArrowheads="1"/>
            </p:cNvSpPr>
            <p:nvPr/>
          </p:nvSpPr>
          <p:spPr bwMode="auto">
            <a:xfrm>
              <a:off x="1606" y="2338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2" name="Oval 34"/>
            <p:cNvSpPr>
              <a:spLocks noChangeArrowheads="1"/>
            </p:cNvSpPr>
            <p:nvPr/>
          </p:nvSpPr>
          <p:spPr bwMode="auto">
            <a:xfrm>
              <a:off x="1655" y="240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3" name="Oval 35"/>
            <p:cNvSpPr>
              <a:spLocks noChangeArrowheads="1"/>
            </p:cNvSpPr>
            <p:nvPr/>
          </p:nvSpPr>
          <p:spPr bwMode="auto">
            <a:xfrm>
              <a:off x="1704" y="2279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4" name="Oval 36"/>
            <p:cNvSpPr>
              <a:spLocks noChangeArrowheads="1"/>
            </p:cNvSpPr>
            <p:nvPr/>
          </p:nvSpPr>
          <p:spPr bwMode="auto">
            <a:xfrm>
              <a:off x="1752" y="230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5" name="Oval 37"/>
            <p:cNvSpPr>
              <a:spLocks noChangeArrowheads="1"/>
            </p:cNvSpPr>
            <p:nvPr/>
          </p:nvSpPr>
          <p:spPr bwMode="auto">
            <a:xfrm>
              <a:off x="1801" y="250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6" name="Oval 38"/>
            <p:cNvSpPr>
              <a:spLocks noChangeArrowheads="1"/>
            </p:cNvSpPr>
            <p:nvPr/>
          </p:nvSpPr>
          <p:spPr bwMode="auto">
            <a:xfrm>
              <a:off x="1850" y="231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7" name="Oval 39"/>
            <p:cNvSpPr>
              <a:spLocks noChangeArrowheads="1"/>
            </p:cNvSpPr>
            <p:nvPr/>
          </p:nvSpPr>
          <p:spPr bwMode="auto">
            <a:xfrm>
              <a:off x="1899" y="233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8" name="Oval 40"/>
            <p:cNvSpPr>
              <a:spLocks noChangeArrowheads="1"/>
            </p:cNvSpPr>
            <p:nvPr/>
          </p:nvSpPr>
          <p:spPr bwMode="auto">
            <a:xfrm>
              <a:off x="1948" y="222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9" name="Oval 41"/>
            <p:cNvSpPr>
              <a:spLocks noChangeArrowheads="1"/>
            </p:cNvSpPr>
            <p:nvPr/>
          </p:nvSpPr>
          <p:spPr bwMode="auto">
            <a:xfrm>
              <a:off x="1997" y="2349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0" name="Oval 42"/>
            <p:cNvSpPr>
              <a:spLocks noChangeArrowheads="1"/>
            </p:cNvSpPr>
            <p:nvPr/>
          </p:nvSpPr>
          <p:spPr bwMode="auto">
            <a:xfrm>
              <a:off x="2046" y="228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1" name="Oval 43"/>
            <p:cNvSpPr>
              <a:spLocks noChangeArrowheads="1"/>
            </p:cNvSpPr>
            <p:nvPr/>
          </p:nvSpPr>
          <p:spPr bwMode="auto">
            <a:xfrm>
              <a:off x="2095" y="2265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2" name="Oval 44"/>
            <p:cNvSpPr>
              <a:spLocks noChangeArrowheads="1"/>
            </p:cNvSpPr>
            <p:nvPr/>
          </p:nvSpPr>
          <p:spPr bwMode="auto">
            <a:xfrm>
              <a:off x="2140" y="227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3" name="Oval 45"/>
            <p:cNvSpPr>
              <a:spLocks noChangeArrowheads="1"/>
            </p:cNvSpPr>
            <p:nvPr/>
          </p:nvSpPr>
          <p:spPr bwMode="auto">
            <a:xfrm>
              <a:off x="2189" y="208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4" name="Oval 46"/>
            <p:cNvSpPr>
              <a:spLocks noChangeArrowheads="1"/>
            </p:cNvSpPr>
            <p:nvPr/>
          </p:nvSpPr>
          <p:spPr bwMode="auto">
            <a:xfrm>
              <a:off x="2238" y="2258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5" name="Oval 47"/>
            <p:cNvSpPr>
              <a:spLocks noChangeArrowheads="1"/>
            </p:cNvSpPr>
            <p:nvPr/>
          </p:nvSpPr>
          <p:spPr bwMode="auto">
            <a:xfrm>
              <a:off x="2287" y="2177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6" name="Oval 48"/>
            <p:cNvSpPr>
              <a:spLocks noChangeArrowheads="1"/>
            </p:cNvSpPr>
            <p:nvPr/>
          </p:nvSpPr>
          <p:spPr bwMode="auto">
            <a:xfrm>
              <a:off x="2335" y="2045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7" name="Oval 49"/>
            <p:cNvSpPr>
              <a:spLocks noChangeArrowheads="1"/>
            </p:cNvSpPr>
            <p:nvPr/>
          </p:nvSpPr>
          <p:spPr bwMode="auto">
            <a:xfrm>
              <a:off x="2384" y="2174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8" name="Oval 50"/>
            <p:cNvSpPr>
              <a:spLocks noChangeArrowheads="1"/>
            </p:cNvSpPr>
            <p:nvPr/>
          </p:nvSpPr>
          <p:spPr bwMode="auto">
            <a:xfrm>
              <a:off x="2433" y="2055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9" name="Oval 51"/>
            <p:cNvSpPr>
              <a:spLocks noChangeArrowheads="1"/>
            </p:cNvSpPr>
            <p:nvPr/>
          </p:nvSpPr>
          <p:spPr bwMode="auto">
            <a:xfrm>
              <a:off x="2482" y="205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0" name="Oval 52"/>
            <p:cNvSpPr>
              <a:spLocks noChangeArrowheads="1"/>
            </p:cNvSpPr>
            <p:nvPr/>
          </p:nvSpPr>
          <p:spPr bwMode="auto">
            <a:xfrm>
              <a:off x="2531" y="2184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1" name="Oval 53"/>
            <p:cNvSpPr>
              <a:spLocks noChangeArrowheads="1"/>
            </p:cNvSpPr>
            <p:nvPr/>
          </p:nvSpPr>
          <p:spPr bwMode="auto">
            <a:xfrm>
              <a:off x="2580" y="201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2" name="Oval 54"/>
            <p:cNvSpPr>
              <a:spLocks noChangeArrowheads="1"/>
            </p:cNvSpPr>
            <p:nvPr/>
          </p:nvSpPr>
          <p:spPr bwMode="auto">
            <a:xfrm>
              <a:off x="2629" y="205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3" name="Oval 55"/>
            <p:cNvSpPr>
              <a:spLocks noChangeArrowheads="1"/>
            </p:cNvSpPr>
            <p:nvPr/>
          </p:nvSpPr>
          <p:spPr bwMode="auto">
            <a:xfrm>
              <a:off x="2674" y="1937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4" name="Oval 56"/>
            <p:cNvSpPr>
              <a:spLocks noChangeArrowheads="1"/>
            </p:cNvSpPr>
            <p:nvPr/>
          </p:nvSpPr>
          <p:spPr bwMode="auto">
            <a:xfrm>
              <a:off x="2723" y="194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5" name="Oval 57"/>
            <p:cNvSpPr>
              <a:spLocks noChangeArrowheads="1"/>
            </p:cNvSpPr>
            <p:nvPr/>
          </p:nvSpPr>
          <p:spPr bwMode="auto">
            <a:xfrm>
              <a:off x="2772" y="186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6" name="Oval 58"/>
            <p:cNvSpPr>
              <a:spLocks noChangeArrowheads="1"/>
            </p:cNvSpPr>
            <p:nvPr/>
          </p:nvSpPr>
          <p:spPr bwMode="auto">
            <a:xfrm>
              <a:off x="2821" y="2013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7" name="Oval 59"/>
            <p:cNvSpPr>
              <a:spLocks noChangeArrowheads="1"/>
            </p:cNvSpPr>
            <p:nvPr/>
          </p:nvSpPr>
          <p:spPr bwMode="auto">
            <a:xfrm>
              <a:off x="2870" y="1870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8" name="Oval 60"/>
            <p:cNvSpPr>
              <a:spLocks noChangeArrowheads="1"/>
            </p:cNvSpPr>
            <p:nvPr/>
          </p:nvSpPr>
          <p:spPr bwMode="auto">
            <a:xfrm>
              <a:off x="2918" y="191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9" name="Oval 61"/>
            <p:cNvSpPr>
              <a:spLocks noChangeArrowheads="1"/>
            </p:cNvSpPr>
            <p:nvPr/>
          </p:nvSpPr>
          <p:spPr bwMode="auto">
            <a:xfrm>
              <a:off x="2967" y="187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0" name="Oval 62"/>
            <p:cNvSpPr>
              <a:spLocks noChangeArrowheads="1"/>
            </p:cNvSpPr>
            <p:nvPr/>
          </p:nvSpPr>
          <p:spPr bwMode="auto">
            <a:xfrm>
              <a:off x="3016" y="179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1" name="Oval 63"/>
            <p:cNvSpPr>
              <a:spLocks noChangeArrowheads="1"/>
            </p:cNvSpPr>
            <p:nvPr/>
          </p:nvSpPr>
          <p:spPr bwMode="auto">
            <a:xfrm>
              <a:off x="3065" y="191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7" name="Oval 64"/>
            <p:cNvSpPr>
              <a:spLocks noChangeArrowheads="1"/>
            </p:cNvSpPr>
            <p:nvPr/>
          </p:nvSpPr>
          <p:spPr bwMode="auto">
            <a:xfrm>
              <a:off x="3114" y="175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8" name="Oval 65"/>
            <p:cNvSpPr>
              <a:spLocks noChangeArrowheads="1"/>
            </p:cNvSpPr>
            <p:nvPr/>
          </p:nvSpPr>
          <p:spPr bwMode="auto">
            <a:xfrm>
              <a:off x="3163" y="184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9" name="Oval 66"/>
            <p:cNvSpPr>
              <a:spLocks noChangeArrowheads="1"/>
            </p:cNvSpPr>
            <p:nvPr/>
          </p:nvSpPr>
          <p:spPr bwMode="auto">
            <a:xfrm>
              <a:off x="3212" y="172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0" name="Oval 67"/>
            <p:cNvSpPr>
              <a:spLocks noChangeArrowheads="1"/>
            </p:cNvSpPr>
            <p:nvPr/>
          </p:nvSpPr>
          <p:spPr bwMode="auto">
            <a:xfrm>
              <a:off x="3257" y="176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1" name="Oval 68"/>
            <p:cNvSpPr>
              <a:spLocks noChangeArrowheads="1"/>
            </p:cNvSpPr>
            <p:nvPr/>
          </p:nvSpPr>
          <p:spPr bwMode="auto">
            <a:xfrm>
              <a:off x="3306" y="183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2" name="Oval 69"/>
            <p:cNvSpPr>
              <a:spLocks noChangeArrowheads="1"/>
            </p:cNvSpPr>
            <p:nvPr/>
          </p:nvSpPr>
          <p:spPr bwMode="auto">
            <a:xfrm>
              <a:off x="3355" y="177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3" name="Oval 70"/>
            <p:cNvSpPr>
              <a:spLocks noChangeArrowheads="1"/>
            </p:cNvSpPr>
            <p:nvPr/>
          </p:nvSpPr>
          <p:spPr bwMode="auto">
            <a:xfrm>
              <a:off x="3404" y="176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4" name="Oval 71"/>
            <p:cNvSpPr>
              <a:spLocks noChangeArrowheads="1"/>
            </p:cNvSpPr>
            <p:nvPr/>
          </p:nvSpPr>
          <p:spPr bwMode="auto">
            <a:xfrm>
              <a:off x="3453" y="1765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5" name="Oval 72"/>
            <p:cNvSpPr>
              <a:spLocks noChangeArrowheads="1"/>
            </p:cNvSpPr>
            <p:nvPr/>
          </p:nvSpPr>
          <p:spPr bwMode="auto">
            <a:xfrm>
              <a:off x="3501" y="1675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6" name="Oval 73"/>
            <p:cNvSpPr>
              <a:spLocks noChangeArrowheads="1"/>
            </p:cNvSpPr>
            <p:nvPr/>
          </p:nvSpPr>
          <p:spPr bwMode="auto">
            <a:xfrm>
              <a:off x="3550" y="156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7" name="Oval 74"/>
            <p:cNvSpPr>
              <a:spLocks noChangeArrowheads="1"/>
            </p:cNvSpPr>
            <p:nvPr/>
          </p:nvSpPr>
          <p:spPr bwMode="auto">
            <a:xfrm>
              <a:off x="3599" y="1584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8" name="Oval 75"/>
            <p:cNvSpPr>
              <a:spLocks noChangeArrowheads="1"/>
            </p:cNvSpPr>
            <p:nvPr/>
          </p:nvSpPr>
          <p:spPr bwMode="auto">
            <a:xfrm>
              <a:off x="3648" y="157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9" name="Oval 76"/>
            <p:cNvSpPr>
              <a:spLocks noChangeArrowheads="1"/>
            </p:cNvSpPr>
            <p:nvPr/>
          </p:nvSpPr>
          <p:spPr bwMode="auto">
            <a:xfrm>
              <a:off x="3697" y="162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0" name="Oval 77"/>
            <p:cNvSpPr>
              <a:spLocks noChangeArrowheads="1"/>
            </p:cNvSpPr>
            <p:nvPr/>
          </p:nvSpPr>
          <p:spPr bwMode="auto">
            <a:xfrm>
              <a:off x="3746" y="161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1" name="Oval 78"/>
            <p:cNvSpPr>
              <a:spLocks noChangeArrowheads="1"/>
            </p:cNvSpPr>
            <p:nvPr/>
          </p:nvSpPr>
          <p:spPr bwMode="auto">
            <a:xfrm>
              <a:off x="3795" y="1504"/>
              <a:ext cx="48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2" name="Oval 79"/>
            <p:cNvSpPr>
              <a:spLocks noChangeArrowheads="1"/>
            </p:cNvSpPr>
            <p:nvPr/>
          </p:nvSpPr>
          <p:spPr bwMode="auto">
            <a:xfrm>
              <a:off x="3840" y="155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3" name="Oval 80"/>
            <p:cNvSpPr>
              <a:spLocks noChangeArrowheads="1"/>
            </p:cNvSpPr>
            <p:nvPr/>
          </p:nvSpPr>
          <p:spPr bwMode="auto">
            <a:xfrm>
              <a:off x="3889" y="1532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4" name="Oval 81"/>
            <p:cNvSpPr>
              <a:spLocks noChangeArrowheads="1"/>
            </p:cNvSpPr>
            <p:nvPr/>
          </p:nvSpPr>
          <p:spPr bwMode="auto">
            <a:xfrm>
              <a:off x="3938" y="147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5" name="Oval 82"/>
            <p:cNvSpPr>
              <a:spLocks noChangeArrowheads="1"/>
            </p:cNvSpPr>
            <p:nvPr/>
          </p:nvSpPr>
          <p:spPr bwMode="auto">
            <a:xfrm>
              <a:off x="3987" y="1434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0" name="Oval 83"/>
            <p:cNvSpPr>
              <a:spLocks noChangeArrowheads="1"/>
            </p:cNvSpPr>
            <p:nvPr/>
          </p:nvSpPr>
          <p:spPr bwMode="auto">
            <a:xfrm>
              <a:off x="4035" y="152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1" name="Oval 84"/>
            <p:cNvSpPr>
              <a:spLocks noChangeArrowheads="1"/>
            </p:cNvSpPr>
            <p:nvPr/>
          </p:nvSpPr>
          <p:spPr bwMode="auto">
            <a:xfrm>
              <a:off x="4084" y="1378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2" name="Oval 85"/>
            <p:cNvSpPr>
              <a:spLocks noChangeArrowheads="1"/>
            </p:cNvSpPr>
            <p:nvPr/>
          </p:nvSpPr>
          <p:spPr bwMode="auto">
            <a:xfrm>
              <a:off x="4133" y="140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3" name="Oval 86"/>
            <p:cNvSpPr>
              <a:spLocks noChangeArrowheads="1"/>
            </p:cNvSpPr>
            <p:nvPr/>
          </p:nvSpPr>
          <p:spPr bwMode="auto">
            <a:xfrm>
              <a:off x="4182" y="1378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8" name="Oval 87"/>
            <p:cNvSpPr>
              <a:spLocks noChangeArrowheads="1"/>
            </p:cNvSpPr>
            <p:nvPr/>
          </p:nvSpPr>
          <p:spPr bwMode="auto">
            <a:xfrm>
              <a:off x="4231" y="123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9" name="Oval 88"/>
            <p:cNvSpPr>
              <a:spLocks noChangeArrowheads="1"/>
            </p:cNvSpPr>
            <p:nvPr/>
          </p:nvSpPr>
          <p:spPr bwMode="auto">
            <a:xfrm>
              <a:off x="4280" y="1305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0" name="Oval 89"/>
            <p:cNvSpPr>
              <a:spLocks noChangeArrowheads="1"/>
            </p:cNvSpPr>
            <p:nvPr/>
          </p:nvSpPr>
          <p:spPr bwMode="auto">
            <a:xfrm>
              <a:off x="4329" y="1378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1" name="Oval 90"/>
            <p:cNvSpPr>
              <a:spLocks noChangeArrowheads="1"/>
            </p:cNvSpPr>
            <p:nvPr/>
          </p:nvSpPr>
          <p:spPr bwMode="auto">
            <a:xfrm>
              <a:off x="4378" y="1305"/>
              <a:ext cx="48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2" name="Oval 91"/>
            <p:cNvSpPr>
              <a:spLocks noChangeArrowheads="1"/>
            </p:cNvSpPr>
            <p:nvPr/>
          </p:nvSpPr>
          <p:spPr bwMode="auto">
            <a:xfrm>
              <a:off x="4423" y="140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3" name="Oval 92"/>
            <p:cNvSpPr>
              <a:spLocks noChangeArrowheads="1"/>
            </p:cNvSpPr>
            <p:nvPr/>
          </p:nvSpPr>
          <p:spPr bwMode="auto">
            <a:xfrm>
              <a:off x="4472" y="134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4" name="Oval 93"/>
            <p:cNvSpPr>
              <a:spLocks noChangeArrowheads="1"/>
            </p:cNvSpPr>
            <p:nvPr/>
          </p:nvSpPr>
          <p:spPr bwMode="auto">
            <a:xfrm>
              <a:off x="4521" y="1235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5" name="Oval 94"/>
            <p:cNvSpPr>
              <a:spLocks noChangeArrowheads="1"/>
            </p:cNvSpPr>
            <p:nvPr/>
          </p:nvSpPr>
          <p:spPr bwMode="auto">
            <a:xfrm>
              <a:off x="4570" y="1175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6" name="Oval 95"/>
            <p:cNvSpPr>
              <a:spLocks noChangeArrowheads="1"/>
            </p:cNvSpPr>
            <p:nvPr/>
          </p:nvSpPr>
          <p:spPr bwMode="auto">
            <a:xfrm>
              <a:off x="4618" y="117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7" name="Oval 96"/>
            <p:cNvSpPr>
              <a:spLocks noChangeArrowheads="1"/>
            </p:cNvSpPr>
            <p:nvPr/>
          </p:nvSpPr>
          <p:spPr bwMode="auto">
            <a:xfrm>
              <a:off x="4667" y="1154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8" name="Oval 97"/>
            <p:cNvSpPr>
              <a:spLocks noChangeArrowheads="1"/>
            </p:cNvSpPr>
            <p:nvPr/>
          </p:nvSpPr>
          <p:spPr bwMode="auto">
            <a:xfrm>
              <a:off x="4716" y="111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9" name="Oval 98"/>
            <p:cNvSpPr>
              <a:spLocks noChangeArrowheads="1"/>
            </p:cNvSpPr>
            <p:nvPr/>
          </p:nvSpPr>
          <p:spPr bwMode="auto">
            <a:xfrm>
              <a:off x="4765" y="124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0" name="Oval 99"/>
            <p:cNvSpPr>
              <a:spLocks noChangeArrowheads="1"/>
            </p:cNvSpPr>
            <p:nvPr/>
          </p:nvSpPr>
          <p:spPr bwMode="auto">
            <a:xfrm>
              <a:off x="4814" y="120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1" name="Oval 100"/>
            <p:cNvSpPr>
              <a:spLocks noChangeArrowheads="1"/>
            </p:cNvSpPr>
            <p:nvPr/>
          </p:nvSpPr>
          <p:spPr bwMode="auto">
            <a:xfrm>
              <a:off x="4863" y="1203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3" name="Oval 101"/>
            <p:cNvSpPr>
              <a:spLocks noChangeArrowheads="1"/>
            </p:cNvSpPr>
            <p:nvPr/>
          </p:nvSpPr>
          <p:spPr bwMode="auto">
            <a:xfrm>
              <a:off x="4912" y="1123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4" name="Oval 102"/>
            <p:cNvSpPr>
              <a:spLocks noChangeArrowheads="1"/>
            </p:cNvSpPr>
            <p:nvPr/>
          </p:nvSpPr>
          <p:spPr bwMode="auto">
            <a:xfrm>
              <a:off x="4961" y="1102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5" name="Oval 103"/>
            <p:cNvSpPr>
              <a:spLocks noChangeArrowheads="1"/>
            </p:cNvSpPr>
            <p:nvPr/>
          </p:nvSpPr>
          <p:spPr bwMode="auto">
            <a:xfrm>
              <a:off x="5006" y="1175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6" name="Oval 104"/>
            <p:cNvSpPr>
              <a:spLocks noChangeArrowheads="1"/>
            </p:cNvSpPr>
            <p:nvPr/>
          </p:nvSpPr>
          <p:spPr bwMode="auto">
            <a:xfrm>
              <a:off x="5055" y="114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7" name="Oval 105"/>
            <p:cNvSpPr>
              <a:spLocks noChangeArrowheads="1"/>
            </p:cNvSpPr>
            <p:nvPr/>
          </p:nvSpPr>
          <p:spPr bwMode="auto">
            <a:xfrm>
              <a:off x="5104" y="1106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8" name="Oval 106"/>
            <p:cNvSpPr>
              <a:spLocks noChangeArrowheads="1"/>
            </p:cNvSpPr>
            <p:nvPr/>
          </p:nvSpPr>
          <p:spPr bwMode="auto">
            <a:xfrm>
              <a:off x="5153" y="1057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9" name="Oval 107"/>
            <p:cNvSpPr>
              <a:spLocks noChangeArrowheads="1"/>
            </p:cNvSpPr>
            <p:nvPr/>
          </p:nvSpPr>
          <p:spPr bwMode="auto">
            <a:xfrm>
              <a:off x="5201" y="100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0" name="Oval 108"/>
            <p:cNvSpPr>
              <a:spLocks noChangeArrowheads="1"/>
            </p:cNvSpPr>
            <p:nvPr/>
          </p:nvSpPr>
          <p:spPr bwMode="auto">
            <a:xfrm>
              <a:off x="5250" y="103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1" name="Oval 109"/>
            <p:cNvSpPr>
              <a:spLocks noChangeArrowheads="1"/>
            </p:cNvSpPr>
            <p:nvPr/>
          </p:nvSpPr>
          <p:spPr bwMode="auto">
            <a:xfrm>
              <a:off x="5299" y="105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2" name="Oval 110"/>
            <p:cNvSpPr>
              <a:spLocks noChangeArrowheads="1"/>
            </p:cNvSpPr>
            <p:nvPr/>
          </p:nvSpPr>
          <p:spPr bwMode="auto">
            <a:xfrm>
              <a:off x="5348" y="98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3" name="Oval 111"/>
            <p:cNvSpPr>
              <a:spLocks noChangeArrowheads="1"/>
            </p:cNvSpPr>
            <p:nvPr/>
          </p:nvSpPr>
          <p:spPr bwMode="auto">
            <a:xfrm>
              <a:off x="5397" y="1092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4" name="Oval 112"/>
            <p:cNvSpPr>
              <a:spLocks noChangeArrowheads="1"/>
            </p:cNvSpPr>
            <p:nvPr/>
          </p:nvSpPr>
          <p:spPr bwMode="auto">
            <a:xfrm>
              <a:off x="5446" y="117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5" name="Oval 113"/>
            <p:cNvSpPr>
              <a:spLocks noChangeArrowheads="1"/>
            </p:cNvSpPr>
            <p:nvPr/>
          </p:nvSpPr>
          <p:spPr bwMode="auto">
            <a:xfrm>
              <a:off x="5495" y="99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6" name="Freeform 114"/>
            <p:cNvSpPr>
              <a:spLocks/>
            </p:cNvSpPr>
            <p:nvPr/>
          </p:nvSpPr>
          <p:spPr bwMode="auto">
            <a:xfrm>
              <a:off x="709" y="938"/>
              <a:ext cx="4810" cy="1864"/>
            </a:xfrm>
            <a:custGeom>
              <a:avLst/>
              <a:gdLst>
                <a:gd name="T0" fmla="*/ 0 w 1378"/>
                <a:gd name="T1" fmla="*/ 534 h 534"/>
                <a:gd name="T2" fmla="*/ 689 w 1378"/>
                <a:gd name="T3" fmla="*/ 267 h 534"/>
                <a:gd name="T4" fmla="*/ 1378 w 1378"/>
                <a:gd name="T5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8" h="534">
                  <a:moveTo>
                    <a:pt x="0" y="534"/>
                  </a:moveTo>
                  <a:lnTo>
                    <a:pt x="689" y="267"/>
                  </a:lnTo>
                  <a:lnTo>
                    <a:pt x="1378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9" name="Line 117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6" name="Line 118"/>
            <p:cNvSpPr>
              <a:spLocks noChangeShapeType="1"/>
            </p:cNvSpPr>
            <p:nvPr/>
          </p:nvSpPr>
          <p:spPr bwMode="auto">
            <a:xfrm flipH="1">
              <a:off x="510" y="359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 rot="16200000">
              <a:off x="298" y="345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20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78" name="Line 120"/>
            <p:cNvSpPr>
              <a:spLocks noChangeShapeType="1"/>
            </p:cNvSpPr>
            <p:nvPr/>
          </p:nvSpPr>
          <p:spPr bwMode="auto">
            <a:xfrm flipH="1">
              <a:off x="510" y="298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9" name="Rectangle 121"/>
            <p:cNvSpPr>
              <a:spLocks noChangeArrowheads="1"/>
            </p:cNvSpPr>
            <p:nvPr/>
          </p:nvSpPr>
          <p:spPr bwMode="auto">
            <a:xfrm rot="16200000">
              <a:off x="298" y="284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30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80" name="Line 122"/>
            <p:cNvSpPr>
              <a:spLocks noChangeShapeType="1"/>
            </p:cNvSpPr>
            <p:nvPr/>
          </p:nvSpPr>
          <p:spPr bwMode="auto">
            <a:xfrm flipH="1">
              <a:off x="510" y="238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1" name="Rectangle 123"/>
            <p:cNvSpPr>
              <a:spLocks noChangeArrowheads="1"/>
            </p:cNvSpPr>
            <p:nvPr/>
          </p:nvSpPr>
          <p:spPr bwMode="auto">
            <a:xfrm rot="16200000">
              <a:off x="298" y="223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40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82" name="Line 124"/>
            <p:cNvSpPr>
              <a:spLocks noChangeShapeType="1"/>
            </p:cNvSpPr>
            <p:nvPr/>
          </p:nvSpPr>
          <p:spPr bwMode="auto">
            <a:xfrm flipH="1">
              <a:off x="510" y="177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3" name="Rectangle 125"/>
            <p:cNvSpPr>
              <a:spLocks noChangeArrowheads="1"/>
            </p:cNvSpPr>
            <p:nvPr/>
          </p:nvSpPr>
          <p:spPr bwMode="auto">
            <a:xfrm rot="16200000">
              <a:off x="298" y="163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50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84" name="Line 126"/>
            <p:cNvSpPr>
              <a:spLocks noChangeShapeType="1"/>
            </p:cNvSpPr>
            <p:nvPr/>
          </p:nvSpPr>
          <p:spPr bwMode="auto">
            <a:xfrm flipH="1">
              <a:off x="510" y="116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5" name="Rectangle 127"/>
            <p:cNvSpPr>
              <a:spLocks noChangeArrowheads="1"/>
            </p:cNvSpPr>
            <p:nvPr/>
          </p:nvSpPr>
          <p:spPr bwMode="auto">
            <a:xfrm rot="16200000">
              <a:off x="298" y="102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60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86" name="Line 128"/>
            <p:cNvSpPr>
              <a:spLocks noChangeShapeType="1"/>
            </p:cNvSpPr>
            <p:nvPr/>
          </p:nvSpPr>
          <p:spPr bwMode="auto">
            <a:xfrm flipH="1">
              <a:off x="510" y="56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7" name="Rectangle 129"/>
            <p:cNvSpPr>
              <a:spLocks noChangeArrowheads="1"/>
            </p:cNvSpPr>
            <p:nvPr/>
          </p:nvSpPr>
          <p:spPr bwMode="auto">
            <a:xfrm rot="16200000">
              <a:off x="299" y="41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70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88" name="Rectangle 130"/>
            <p:cNvSpPr>
              <a:spLocks noChangeArrowheads="1"/>
            </p:cNvSpPr>
            <p:nvPr/>
          </p:nvSpPr>
          <p:spPr bwMode="auto">
            <a:xfrm rot="16200000">
              <a:off x="-1522" y="1859"/>
              <a:ext cx="335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dirty="0" smtClean="0">
                  <a:solidFill>
                    <a:srgbClr val="000000"/>
                  </a:solidFill>
                </a:rPr>
                <a:t>Mean Child Rank in National Income Distribution</a:t>
              </a:r>
              <a:endParaRPr lang="en-US" altLang="en-US" sz="18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89" name="Line 131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0" name="Line 132"/>
            <p:cNvSpPr>
              <a:spLocks noChangeShapeType="1"/>
            </p:cNvSpPr>
            <p:nvPr/>
          </p:nvSpPr>
          <p:spPr bwMode="auto">
            <a:xfrm>
              <a:off x="6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1" name="Rectangle 133"/>
            <p:cNvSpPr>
              <a:spLocks noChangeArrowheads="1"/>
            </p:cNvSpPr>
            <p:nvPr/>
          </p:nvSpPr>
          <p:spPr bwMode="auto">
            <a:xfrm>
              <a:off x="621" y="377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92" name="Line 134"/>
            <p:cNvSpPr>
              <a:spLocks noChangeShapeType="1"/>
            </p:cNvSpPr>
            <p:nvPr/>
          </p:nvSpPr>
          <p:spPr bwMode="auto">
            <a:xfrm>
              <a:off x="114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3" name="Rectangle 135"/>
            <p:cNvSpPr>
              <a:spLocks noChangeArrowheads="1"/>
            </p:cNvSpPr>
            <p:nvPr/>
          </p:nvSpPr>
          <p:spPr bwMode="auto">
            <a:xfrm>
              <a:off x="1065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10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94" name="Line 136"/>
            <p:cNvSpPr>
              <a:spLocks noChangeShapeType="1"/>
            </p:cNvSpPr>
            <p:nvPr/>
          </p:nvSpPr>
          <p:spPr bwMode="auto">
            <a:xfrm>
              <a:off x="163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5" name="Rectangle 137"/>
            <p:cNvSpPr>
              <a:spLocks noChangeArrowheads="1"/>
            </p:cNvSpPr>
            <p:nvPr/>
          </p:nvSpPr>
          <p:spPr bwMode="auto">
            <a:xfrm>
              <a:off x="155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20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97" name="Line 138"/>
            <p:cNvSpPr>
              <a:spLocks noChangeShapeType="1"/>
            </p:cNvSpPr>
            <p:nvPr/>
          </p:nvSpPr>
          <p:spPr bwMode="auto">
            <a:xfrm>
              <a:off x="21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8" name="Rectangle 139"/>
            <p:cNvSpPr>
              <a:spLocks noChangeArrowheads="1"/>
            </p:cNvSpPr>
            <p:nvPr/>
          </p:nvSpPr>
          <p:spPr bwMode="auto">
            <a:xfrm>
              <a:off x="203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30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99" name="Line 140"/>
            <p:cNvSpPr>
              <a:spLocks noChangeShapeType="1"/>
            </p:cNvSpPr>
            <p:nvPr/>
          </p:nvSpPr>
          <p:spPr bwMode="auto">
            <a:xfrm>
              <a:off x="2604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6" name="Rectangle 141"/>
            <p:cNvSpPr>
              <a:spLocks noChangeArrowheads="1"/>
            </p:cNvSpPr>
            <p:nvPr/>
          </p:nvSpPr>
          <p:spPr bwMode="auto">
            <a:xfrm>
              <a:off x="252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40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37" name="Line 142"/>
            <p:cNvSpPr>
              <a:spLocks noChangeShapeType="1"/>
            </p:cNvSpPr>
            <p:nvPr/>
          </p:nvSpPr>
          <p:spPr bwMode="auto">
            <a:xfrm>
              <a:off x="308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8" name="Rectangle 143"/>
            <p:cNvSpPr>
              <a:spLocks noChangeArrowheads="1"/>
            </p:cNvSpPr>
            <p:nvPr/>
          </p:nvSpPr>
          <p:spPr bwMode="auto">
            <a:xfrm>
              <a:off x="300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50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39" name="Line 144"/>
            <p:cNvSpPr>
              <a:spLocks noChangeShapeType="1"/>
            </p:cNvSpPr>
            <p:nvPr/>
          </p:nvSpPr>
          <p:spPr bwMode="auto">
            <a:xfrm>
              <a:off x="357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0" name="Rectangle 145"/>
            <p:cNvSpPr>
              <a:spLocks noChangeArrowheads="1"/>
            </p:cNvSpPr>
            <p:nvPr/>
          </p:nvSpPr>
          <p:spPr bwMode="auto">
            <a:xfrm>
              <a:off x="349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60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41" name="Line 146"/>
            <p:cNvSpPr>
              <a:spLocks noChangeShapeType="1"/>
            </p:cNvSpPr>
            <p:nvPr/>
          </p:nvSpPr>
          <p:spPr bwMode="auto">
            <a:xfrm>
              <a:off x="40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2" name="Rectangle 147"/>
            <p:cNvSpPr>
              <a:spLocks noChangeArrowheads="1"/>
            </p:cNvSpPr>
            <p:nvPr/>
          </p:nvSpPr>
          <p:spPr bwMode="auto">
            <a:xfrm>
              <a:off x="398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70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43" name="Line 148"/>
            <p:cNvSpPr>
              <a:spLocks noChangeShapeType="1"/>
            </p:cNvSpPr>
            <p:nvPr/>
          </p:nvSpPr>
          <p:spPr bwMode="auto">
            <a:xfrm>
              <a:off x="454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4" name="Rectangle 149"/>
            <p:cNvSpPr>
              <a:spLocks noChangeArrowheads="1"/>
            </p:cNvSpPr>
            <p:nvPr/>
          </p:nvSpPr>
          <p:spPr bwMode="auto">
            <a:xfrm>
              <a:off x="4465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80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45" name="Line 150"/>
            <p:cNvSpPr>
              <a:spLocks noChangeShapeType="1"/>
            </p:cNvSpPr>
            <p:nvPr/>
          </p:nvSpPr>
          <p:spPr bwMode="auto">
            <a:xfrm>
              <a:off x="503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6" name="Rectangle 151"/>
            <p:cNvSpPr>
              <a:spLocks noChangeArrowheads="1"/>
            </p:cNvSpPr>
            <p:nvPr/>
          </p:nvSpPr>
          <p:spPr bwMode="auto">
            <a:xfrm>
              <a:off x="495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90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47" name="Line 152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8" name="Rectangle 153"/>
            <p:cNvSpPr>
              <a:spLocks noChangeArrowheads="1"/>
            </p:cNvSpPr>
            <p:nvPr/>
          </p:nvSpPr>
          <p:spPr bwMode="auto">
            <a:xfrm>
              <a:off x="5400" y="3773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100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49" name="Rectangle 154"/>
            <p:cNvSpPr>
              <a:spLocks noChangeArrowheads="1"/>
            </p:cNvSpPr>
            <p:nvPr/>
          </p:nvSpPr>
          <p:spPr bwMode="auto">
            <a:xfrm>
              <a:off x="1669" y="4014"/>
              <a:ext cx="30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dirty="0" smtClean="0">
                  <a:solidFill>
                    <a:srgbClr val="000000"/>
                  </a:solidFill>
                </a:rPr>
                <a:t>Parent Rank in National Income Distribution</a:t>
              </a:r>
              <a:endParaRPr lang="en-US" altLang="en-US" sz="18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50" name="Rectangle 155"/>
            <p:cNvSpPr>
              <a:spLocks noChangeArrowheads="1"/>
            </p:cNvSpPr>
            <p:nvPr/>
          </p:nvSpPr>
          <p:spPr bwMode="auto">
            <a:xfrm>
              <a:off x="3062" y="212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</a:rPr>
                <a:t> 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133" y="76200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Mean Child Income </a:t>
            </a:r>
            <a:r>
              <a:rPr lang="en-US" sz="1800" b="1" dirty="0">
                <a:solidFill>
                  <a:srgbClr val="1E2D53"/>
                </a:solidFill>
              </a:rPr>
              <a:t>Rank </a:t>
            </a:r>
            <a:r>
              <a:rPr lang="en-US" sz="1800" b="1" dirty="0" smtClean="0">
                <a:solidFill>
                  <a:srgbClr val="1E2D53"/>
                </a:solidFill>
              </a:rPr>
              <a:t>vs. Parent Income Rank</a:t>
            </a:r>
            <a:br>
              <a:rPr lang="en-US" sz="1800" b="1" dirty="0" smtClean="0">
                <a:solidFill>
                  <a:srgbClr val="1E2D53"/>
                </a:solidFill>
              </a:rPr>
            </a:br>
            <a:r>
              <a:rPr lang="en-US" sz="1800" b="1" dirty="0" smtClean="0">
                <a:solidFill>
                  <a:srgbClr val="1E2D53"/>
                </a:solidFill>
              </a:rPr>
              <a:t> for Children Born in 1985 and Raised in Chicago</a:t>
            </a:r>
            <a:endParaRPr lang="en-US" sz="1800" b="1" dirty="0">
              <a:solidFill>
                <a:srgbClr val="1E2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54"/>
          <p:cNvSpPr>
            <a:spLocks noChangeArrowheads="1"/>
          </p:cNvSpPr>
          <p:nvPr/>
        </p:nvSpPr>
        <p:spPr bwMode="auto">
          <a:xfrm>
            <a:off x="3813176" y="6372225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7788" y="336551"/>
            <a:ext cx="8999538" cy="6369050"/>
            <a:chOff x="49" y="212"/>
            <a:chExt cx="5669" cy="4012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69" y="470"/>
              <a:ext cx="5041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69" y="3595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69" y="2988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69" y="2380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69" y="177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69" y="1168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569" y="561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684" y="2768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33" y="2914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82" y="282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31" y="282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880" y="2747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929" y="2624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974" y="2754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023" y="264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072" y="272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121" y="2558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169" y="2593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218" y="2541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267" y="258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316" y="250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1365" y="2373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1414" y="246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1463" y="236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1512" y="2645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9" name="Oval 32"/>
            <p:cNvSpPr>
              <a:spLocks noChangeArrowheads="1"/>
            </p:cNvSpPr>
            <p:nvPr/>
          </p:nvSpPr>
          <p:spPr bwMode="auto">
            <a:xfrm>
              <a:off x="1557" y="240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0" name="Oval 33"/>
            <p:cNvSpPr>
              <a:spLocks noChangeArrowheads="1"/>
            </p:cNvSpPr>
            <p:nvPr/>
          </p:nvSpPr>
          <p:spPr bwMode="auto">
            <a:xfrm>
              <a:off x="1606" y="2338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2" name="Oval 34"/>
            <p:cNvSpPr>
              <a:spLocks noChangeArrowheads="1"/>
            </p:cNvSpPr>
            <p:nvPr/>
          </p:nvSpPr>
          <p:spPr bwMode="auto">
            <a:xfrm>
              <a:off x="1655" y="240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3" name="Oval 35"/>
            <p:cNvSpPr>
              <a:spLocks noChangeArrowheads="1"/>
            </p:cNvSpPr>
            <p:nvPr/>
          </p:nvSpPr>
          <p:spPr bwMode="auto">
            <a:xfrm>
              <a:off x="1704" y="2279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4" name="Oval 36"/>
            <p:cNvSpPr>
              <a:spLocks noChangeArrowheads="1"/>
            </p:cNvSpPr>
            <p:nvPr/>
          </p:nvSpPr>
          <p:spPr bwMode="auto">
            <a:xfrm>
              <a:off x="1752" y="230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5" name="Oval 37"/>
            <p:cNvSpPr>
              <a:spLocks noChangeArrowheads="1"/>
            </p:cNvSpPr>
            <p:nvPr/>
          </p:nvSpPr>
          <p:spPr bwMode="auto">
            <a:xfrm>
              <a:off x="1801" y="250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6" name="Oval 38"/>
            <p:cNvSpPr>
              <a:spLocks noChangeArrowheads="1"/>
            </p:cNvSpPr>
            <p:nvPr/>
          </p:nvSpPr>
          <p:spPr bwMode="auto">
            <a:xfrm>
              <a:off x="1850" y="231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7" name="Oval 39"/>
            <p:cNvSpPr>
              <a:spLocks noChangeArrowheads="1"/>
            </p:cNvSpPr>
            <p:nvPr/>
          </p:nvSpPr>
          <p:spPr bwMode="auto">
            <a:xfrm>
              <a:off x="1899" y="233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8" name="Oval 40"/>
            <p:cNvSpPr>
              <a:spLocks noChangeArrowheads="1"/>
            </p:cNvSpPr>
            <p:nvPr/>
          </p:nvSpPr>
          <p:spPr bwMode="auto">
            <a:xfrm>
              <a:off x="1948" y="222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9" name="Oval 41"/>
            <p:cNvSpPr>
              <a:spLocks noChangeArrowheads="1"/>
            </p:cNvSpPr>
            <p:nvPr/>
          </p:nvSpPr>
          <p:spPr bwMode="auto">
            <a:xfrm>
              <a:off x="1997" y="2349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0" name="Oval 42"/>
            <p:cNvSpPr>
              <a:spLocks noChangeArrowheads="1"/>
            </p:cNvSpPr>
            <p:nvPr/>
          </p:nvSpPr>
          <p:spPr bwMode="auto">
            <a:xfrm>
              <a:off x="2046" y="228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1" name="Oval 43"/>
            <p:cNvSpPr>
              <a:spLocks noChangeArrowheads="1"/>
            </p:cNvSpPr>
            <p:nvPr/>
          </p:nvSpPr>
          <p:spPr bwMode="auto">
            <a:xfrm>
              <a:off x="2095" y="2265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2" name="Oval 44"/>
            <p:cNvSpPr>
              <a:spLocks noChangeArrowheads="1"/>
            </p:cNvSpPr>
            <p:nvPr/>
          </p:nvSpPr>
          <p:spPr bwMode="auto">
            <a:xfrm>
              <a:off x="2140" y="227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3" name="Oval 45"/>
            <p:cNvSpPr>
              <a:spLocks noChangeArrowheads="1"/>
            </p:cNvSpPr>
            <p:nvPr/>
          </p:nvSpPr>
          <p:spPr bwMode="auto">
            <a:xfrm>
              <a:off x="2189" y="208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4" name="Oval 46"/>
            <p:cNvSpPr>
              <a:spLocks noChangeArrowheads="1"/>
            </p:cNvSpPr>
            <p:nvPr/>
          </p:nvSpPr>
          <p:spPr bwMode="auto">
            <a:xfrm>
              <a:off x="2238" y="2258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5" name="Oval 47"/>
            <p:cNvSpPr>
              <a:spLocks noChangeArrowheads="1"/>
            </p:cNvSpPr>
            <p:nvPr/>
          </p:nvSpPr>
          <p:spPr bwMode="auto">
            <a:xfrm>
              <a:off x="2287" y="2177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6" name="Oval 48"/>
            <p:cNvSpPr>
              <a:spLocks noChangeArrowheads="1"/>
            </p:cNvSpPr>
            <p:nvPr/>
          </p:nvSpPr>
          <p:spPr bwMode="auto">
            <a:xfrm>
              <a:off x="2335" y="2045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7" name="Oval 49"/>
            <p:cNvSpPr>
              <a:spLocks noChangeArrowheads="1"/>
            </p:cNvSpPr>
            <p:nvPr/>
          </p:nvSpPr>
          <p:spPr bwMode="auto">
            <a:xfrm>
              <a:off x="2384" y="2174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8" name="Oval 50"/>
            <p:cNvSpPr>
              <a:spLocks noChangeArrowheads="1"/>
            </p:cNvSpPr>
            <p:nvPr/>
          </p:nvSpPr>
          <p:spPr bwMode="auto">
            <a:xfrm>
              <a:off x="2433" y="2055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9" name="Oval 51"/>
            <p:cNvSpPr>
              <a:spLocks noChangeArrowheads="1"/>
            </p:cNvSpPr>
            <p:nvPr/>
          </p:nvSpPr>
          <p:spPr bwMode="auto">
            <a:xfrm>
              <a:off x="2482" y="205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0" name="Oval 52"/>
            <p:cNvSpPr>
              <a:spLocks noChangeArrowheads="1"/>
            </p:cNvSpPr>
            <p:nvPr/>
          </p:nvSpPr>
          <p:spPr bwMode="auto">
            <a:xfrm>
              <a:off x="2531" y="2184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1" name="Oval 53"/>
            <p:cNvSpPr>
              <a:spLocks noChangeArrowheads="1"/>
            </p:cNvSpPr>
            <p:nvPr/>
          </p:nvSpPr>
          <p:spPr bwMode="auto">
            <a:xfrm>
              <a:off x="2580" y="201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2" name="Oval 54"/>
            <p:cNvSpPr>
              <a:spLocks noChangeArrowheads="1"/>
            </p:cNvSpPr>
            <p:nvPr/>
          </p:nvSpPr>
          <p:spPr bwMode="auto">
            <a:xfrm>
              <a:off x="2629" y="205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3" name="Oval 55"/>
            <p:cNvSpPr>
              <a:spLocks noChangeArrowheads="1"/>
            </p:cNvSpPr>
            <p:nvPr/>
          </p:nvSpPr>
          <p:spPr bwMode="auto">
            <a:xfrm>
              <a:off x="2674" y="1937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4" name="Oval 56"/>
            <p:cNvSpPr>
              <a:spLocks noChangeArrowheads="1"/>
            </p:cNvSpPr>
            <p:nvPr/>
          </p:nvSpPr>
          <p:spPr bwMode="auto">
            <a:xfrm>
              <a:off x="2723" y="194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5" name="Oval 57"/>
            <p:cNvSpPr>
              <a:spLocks noChangeArrowheads="1"/>
            </p:cNvSpPr>
            <p:nvPr/>
          </p:nvSpPr>
          <p:spPr bwMode="auto">
            <a:xfrm>
              <a:off x="2772" y="186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6" name="Oval 58"/>
            <p:cNvSpPr>
              <a:spLocks noChangeArrowheads="1"/>
            </p:cNvSpPr>
            <p:nvPr/>
          </p:nvSpPr>
          <p:spPr bwMode="auto">
            <a:xfrm>
              <a:off x="2821" y="2013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7" name="Oval 59"/>
            <p:cNvSpPr>
              <a:spLocks noChangeArrowheads="1"/>
            </p:cNvSpPr>
            <p:nvPr/>
          </p:nvSpPr>
          <p:spPr bwMode="auto">
            <a:xfrm>
              <a:off x="2870" y="1870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8" name="Oval 60"/>
            <p:cNvSpPr>
              <a:spLocks noChangeArrowheads="1"/>
            </p:cNvSpPr>
            <p:nvPr/>
          </p:nvSpPr>
          <p:spPr bwMode="auto">
            <a:xfrm>
              <a:off x="2918" y="191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9" name="Oval 61"/>
            <p:cNvSpPr>
              <a:spLocks noChangeArrowheads="1"/>
            </p:cNvSpPr>
            <p:nvPr/>
          </p:nvSpPr>
          <p:spPr bwMode="auto">
            <a:xfrm>
              <a:off x="2967" y="187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0" name="Oval 62"/>
            <p:cNvSpPr>
              <a:spLocks noChangeArrowheads="1"/>
            </p:cNvSpPr>
            <p:nvPr/>
          </p:nvSpPr>
          <p:spPr bwMode="auto">
            <a:xfrm>
              <a:off x="3016" y="179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1" name="Oval 63"/>
            <p:cNvSpPr>
              <a:spLocks noChangeArrowheads="1"/>
            </p:cNvSpPr>
            <p:nvPr/>
          </p:nvSpPr>
          <p:spPr bwMode="auto">
            <a:xfrm>
              <a:off x="3065" y="191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7" name="Oval 64"/>
            <p:cNvSpPr>
              <a:spLocks noChangeArrowheads="1"/>
            </p:cNvSpPr>
            <p:nvPr/>
          </p:nvSpPr>
          <p:spPr bwMode="auto">
            <a:xfrm>
              <a:off x="3114" y="175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8" name="Oval 65"/>
            <p:cNvSpPr>
              <a:spLocks noChangeArrowheads="1"/>
            </p:cNvSpPr>
            <p:nvPr/>
          </p:nvSpPr>
          <p:spPr bwMode="auto">
            <a:xfrm>
              <a:off x="3163" y="184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19" name="Oval 66"/>
            <p:cNvSpPr>
              <a:spLocks noChangeArrowheads="1"/>
            </p:cNvSpPr>
            <p:nvPr/>
          </p:nvSpPr>
          <p:spPr bwMode="auto">
            <a:xfrm>
              <a:off x="3212" y="172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0" name="Oval 67"/>
            <p:cNvSpPr>
              <a:spLocks noChangeArrowheads="1"/>
            </p:cNvSpPr>
            <p:nvPr/>
          </p:nvSpPr>
          <p:spPr bwMode="auto">
            <a:xfrm>
              <a:off x="3257" y="176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1" name="Oval 68"/>
            <p:cNvSpPr>
              <a:spLocks noChangeArrowheads="1"/>
            </p:cNvSpPr>
            <p:nvPr/>
          </p:nvSpPr>
          <p:spPr bwMode="auto">
            <a:xfrm>
              <a:off x="3306" y="183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2" name="Oval 69"/>
            <p:cNvSpPr>
              <a:spLocks noChangeArrowheads="1"/>
            </p:cNvSpPr>
            <p:nvPr/>
          </p:nvSpPr>
          <p:spPr bwMode="auto">
            <a:xfrm>
              <a:off x="3355" y="177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3" name="Oval 70"/>
            <p:cNvSpPr>
              <a:spLocks noChangeArrowheads="1"/>
            </p:cNvSpPr>
            <p:nvPr/>
          </p:nvSpPr>
          <p:spPr bwMode="auto">
            <a:xfrm>
              <a:off x="3404" y="176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4" name="Oval 71"/>
            <p:cNvSpPr>
              <a:spLocks noChangeArrowheads="1"/>
            </p:cNvSpPr>
            <p:nvPr/>
          </p:nvSpPr>
          <p:spPr bwMode="auto">
            <a:xfrm>
              <a:off x="3453" y="1765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5" name="Oval 72"/>
            <p:cNvSpPr>
              <a:spLocks noChangeArrowheads="1"/>
            </p:cNvSpPr>
            <p:nvPr/>
          </p:nvSpPr>
          <p:spPr bwMode="auto">
            <a:xfrm>
              <a:off x="3501" y="1675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6" name="Oval 73"/>
            <p:cNvSpPr>
              <a:spLocks noChangeArrowheads="1"/>
            </p:cNvSpPr>
            <p:nvPr/>
          </p:nvSpPr>
          <p:spPr bwMode="auto">
            <a:xfrm>
              <a:off x="3550" y="156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7" name="Oval 74"/>
            <p:cNvSpPr>
              <a:spLocks noChangeArrowheads="1"/>
            </p:cNvSpPr>
            <p:nvPr/>
          </p:nvSpPr>
          <p:spPr bwMode="auto">
            <a:xfrm>
              <a:off x="3599" y="1584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8" name="Oval 75"/>
            <p:cNvSpPr>
              <a:spLocks noChangeArrowheads="1"/>
            </p:cNvSpPr>
            <p:nvPr/>
          </p:nvSpPr>
          <p:spPr bwMode="auto">
            <a:xfrm>
              <a:off x="3648" y="157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9" name="Oval 76"/>
            <p:cNvSpPr>
              <a:spLocks noChangeArrowheads="1"/>
            </p:cNvSpPr>
            <p:nvPr/>
          </p:nvSpPr>
          <p:spPr bwMode="auto">
            <a:xfrm>
              <a:off x="3697" y="162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0" name="Oval 77"/>
            <p:cNvSpPr>
              <a:spLocks noChangeArrowheads="1"/>
            </p:cNvSpPr>
            <p:nvPr/>
          </p:nvSpPr>
          <p:spPr bwMode="auto">
            <a:xfrm>
              <a:off x="3746" y="161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1" name="Oval 78"/>
            <p:cNvSpPr>
              <a:spLocks noChangeArrowheads="1"/>
            </p:cNvSpPr>
            <p:nvPr/>
          </p:nvSpPr>
          <p:spPr bwMode="auto">
            <a:xfrm>
              <a:off x="3795" y="1504"/>
              <a:ext cx="48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2" name="Oval 79"/>
            <p:cNvSpPr>
              <a:spLocks noChangeArrowheads="1"/>
            </p:cNvSpPr>
            <p:nvPr/>
          </p:nvSpPr>
          <p:spPr bwMode="auto">
            <a:xfrm>
              <a:off x="3840" y="155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3" name="Oval 80"/>
            <p:cNvSpPr>
              <a:spLocks noChangeArrowheads="1"/>
            </p:cNvSpPr>
            <p:nvPr/>
          </p:nvSpPr>
          <p:spPr bwMode="auto">
            <a:xfrm>
              <a:off x="3889" y="1532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4" name="Oval 81"/>
            <p:cNvSpPr>
              <a:spLocks noChangeArrowheads="1"/>
            </p:cNvSpPr>
            <p:nvPr/>
          </p:nvSpPr>
          <p:spPr bwMode="auto">
            <a:xfrm>
              <a:off x="3938" y="147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5" name="Oval 82"/>
            <p:cNvSpPr>
              <a:spLocks noChangeArrowheads="1"/>
            </p:cNvSpPr>
            <p:nvPr/>
          </p:nvSpPr>
          <p:spPr bwMode="auto">
            <a:xfrm>
              <a:off x="3987" y="1434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0" name="Oval 83"/>
            <p:cNvSpPr>
              <a:spLocks noChangeArrowheads="1"/>
            </p:cNvSpPr>
            <p:nvPr/>
          </p:nvSpPr>
          <p:spPr bwMode="auto">
            <a:xfrm>
              <a:off x="4035" y="152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1" name="Oval 84"/>
            <p:cNvSpPr>
              <a:spLocks noChangeArrowheads="1"/>
            </p:cNvSpPr>
            <p:nvPr/>
          </p:nvSpPr>
          <p:spPr bwMode="auto">
            <a:xfrm>
              <a:off x="4084" y="1378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2" name="Oval 85"/>
            <p:cNvSpPr>
              <a:spLocks noChangeArrowheads="1"/>
            </p:cNvSpPr>
            <p:nvPr/>
          </p:nvSpPr>
          <p:spPr bwMode="auto">
            <a:xfrm>
              <a:off x="4133" y="140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3" name="Oval 86"/>
            <p:cNvSpPr>
              <a:spLocks noChangeArrowheads="1"/>
            </p:cNvSpPr>
            <p:nvPr/>
          </p:nvSpPr>
          <p:spPr bwMode="auto">
            <a:xfrm>
              <a:off x="4182" y="1378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8" name="Oval 87"/>
            <p:cNvSpPr>
              <a:spLocks noChangeArrowheads="1"/>
            </p:cNvSpPr>
            <p:nvPr/>
          </p:nvSpPr>
          <p:spPr bwMode="auto">
            <a:xfrm>
              <a:off x="4231" y="123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9" name="Oval 88"/>
            <p:cNvSpPr>
              <a:spLocks noChangeArrowheads="1"/>
            </p:cNvSpPr>
            <p:nvPr/>
          </p:nvSpPr>
          <p:spPr bwMode="auto">
            <a:xfrm>
              <a:off x="4280" y="1305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0" name="Oval 89"/>
            <p:cNvSpPr>
              <a:spLocks noChangeArrowheads="1"/>
            </p:cNvSpPr>
            <p:nvPr/>
          </p:nvSpPr>
          <p:spPr bwMode="auto">
            <a:xfrm>
              <a:off x="4329" y="1378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1" name="Oval 90"/>
            <p:cNvSpPr>
              <a:spLocks noChangeArrowheads="1"/>
            </p:cNvSpPr>
            <p:nvPr/>
          </p:nvSpPr>
          <p:spPr bwMode="auto">
            <a:xfrm>
              <a:off x="4378" y="1305"/>
              <a:ext cx="48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2" name="Oval 91"/>
            <p:cNvSpPr>
              <a:spLocks noChangeArrowheads="1"/>
            </p:cNvSpPr>
            <p:nvPr/>
          </p:nvSpPr>
          <p:spPr bwMode="auto">
            <a:xfrm>
              <a:off x="4423" y="140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3" name="Oval 92"/>
            <p:cNvSpPr>
              <a:spLocks noChangeArrowheads="1"/>
            </p:cNvSpPr>
            <p:nvPr/>
          </p:nvSpPr>
          <p:spPr bwMode="auto">
            <a:xfrm>
              <a:off x="4472" y="134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4" name="Oval 93"/>
            <p:cNvSpPr>
              <a:spLocks noChangeArrowheads="1"/>
            </p:cNvSpPr>
            <p:nvPr/>
          </p:nvSpPr>
          <p:spPr bwMode="auto">
            <a:xfrm>
              <a:off x="4521" y="1235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5" name="Oval 94"/>
            <p:cNvSpPr>
              <a:spLocks noChangeArrowheads="1"/>
            </p:cNvSpPr>
            <p:nvPr/>
          </p:nvSpPr>
          <p:spPr bwMode="auto">
            <a:xfrm>
              <a:off x="4570" y="1175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6" name="Oval 95"/>
            <p:cNvSpPr>
              <a:spLocks noChangeArrowheads="1"/>
            </p:cNvSpPr>
            <p:nvPr/>
          </p:nvSpPr>
          <p:spPr bwMode="auto">
            <a:xfrm>
              <a:off x="4618" y="117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7" name="Oval 96"/>
            <p:cNvSpPr>
              <a:spLocks noChangeArrowheads="1"/>
            </p:cNvSpPr>
            <p:nvPr/>
          </p:nvSpPr>
          <p:spPr bwMode="auto">
            <a:xfrm>
              <a:off x="4667" y="1154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8" name="Oval 97"/>
            <p:cNvSpPr>
              <a:spLocks noChangeArrowheads="1"/>
            </p:cNvSpPr>
            <p:nvPr/>
          </p:nvSpPr>
          <p:spPr bwMode="auto">
            <a:xfrm>
              <a:off x="4716" y="111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9" name="Oval 98"/>
            <p:cNvSpPr>
              <a:spLocks noChangeArrowheads="1"/>
            </p:cNvSpPr>
            <p:nvPr/>
          </p:nvSpPr>
          <p:spPr bwMode="auto">
            <a:xfrm>
              <a:off x="4765" y="1249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0" name="Oval 99"/>
            <p:cNvSpPr>
              <a:spLocks noChangeArrowheads="1"/>
            </p:cNvSpPr>
            <p:nvPr/>
          </p:nvSpPr>
          <p:spPr bwMode="auto">
            <a:xfrm>
              <a:off x="4814" y="120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1" name="Oval 100"/>
            <p:cNvSpPr>
              <a:spLocks noChangeArrowheads="1"/>
            </p:cNvSpPr>
            <p:nvPr/>
          </p:nvSpPr>
          <p:spPr bwMode="auto">
            <a:xfrm>
              <a:off x="4863" y="1203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3" name="Oval 101"/>
            <p:cNvSpPr>
              <a:spLocks noChangeArrowheads="1"/>
            </p:cNvSpPr>
            <p:nvPr/>
          </p:nvSpPr>
          <p:spPr bwMode="auto">
            <a:xfrm>
              <a:off x="4912" y="1123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4" name="Oval 102"/>
            <p:cNvSpPr>
              <a:spLocks noChangeArrowheads="1"/>
            </p:cNvSpPr>
            <p:nvPr/>
          </p:nvSpPr>
          <p:spPr bwMode="auto">
            <a:xfrm>
              <a:off x="4961" y="1102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5" name="Oval 103"/>
            <p:cNvSpPr>
              <a:spLocks noChangeArrowheads="1"/>
            </p:cNvSpPr>
            <p:nvPr/>
          </p:nvSpPr>
          <p:spPr bwMode="auto">
            <a:xfrm>
              <a:off x="5006" y="1175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6" name="Oval 104"/>
            <p:cNvSpPr>
              <a:spLocks noChangeArrowheads="1"/>
            </p:cNvSpPr>
            <p:nvPr/>
          </p:nvSpPr>
          <p:spPr bwMode="auto">
            <a:xfrm>
              <a:off x="5055" y="114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7" name="Oval 105"/>
            <p:cNvSpPr>
              <a:spLocks noChangeArrowheads="1"/>
            </p:cNvSpPr>
            <p:nvPr/>
          </p:nvSpPr>
          <p:spPr bwMode="auto">
            <a:xfrm>
              <a:off x="5104" y="1106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8" name="Oval 106"/>
            <p:cNvSpPr>
              <a:spLocks noChangeArrowheads="1"/>
            </p:cNvSpPr>
            <p:nvPr/>
          </p:nvSpPr>
          <p:spPr bwMode="auto">
            <a:xfrm>
              <a:off x="5153" y="1057"/>
              <a:ext cx="48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9" name="Oval 107"/>
            <p:cNvSpPr>
              <a:spLocks noChangeArrowheads="1"/>
            </p:cNvSpPr>
            <p:nvPr/>
          </p:nvSpPr>
          <p:spPr bwMode="auto">
            <a:xfrm>
              <a:off x="5201" y="1001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0" name="Oval 108"/>
            <p:cNvSpPr>
              <a:spLocks noChangeArrowheads="1"/>
            </p:cNvSpPr>
            <p:nvPr/>
          </p:nvSpPr>
          <p:spPr bwMode="auto">
            <a:xfrm>
              <a:off x="5250" y="1036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1" name="Oval 109"/>
            <p:cNvSpPr>
              <a:spLocks noChangeArrowheads="1"/>
            </p:cNvSpPr>
            <p:nvPr/>
          </p:nvSpPr>
          <p:spPr bwMode="auto">
            <a:xfrm>
              <a:off x="5299" y="105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2" name="Oval 110"/>
            <p:cNvSpPr>
              <a:spLocks noChangeArrowheads="1"/>
            </p:cNvSpPr>
            <p:nvPr/>
          </p:nvSpPr>
          <p:spPr bwMode="auto">
            <a:xfrm>
              <a:off x="5348" y="980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3" name="Oval 111"/>
            <p:cNvSpPr>
              <a:spLocks noChangeArrowheads="1"/>
            </p:cNvSpPr>
            <p:nvPr/>
          </p:nvSpPr>
          <p:spPr bwMode="auto">
            <a:xfrm>
              <a:off x="5397" y="1092"/>
              <a:ext cx="49" cy="4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4" name="Oval 112"/>
            <p:cNvSpPr>
              <a:spLocks noChangeArrowheads="1"/>
            </p:cNvSpPr>
            <p:nvPr/>
          </p:nvSpPr>
          <p:spPr bwMode="auto">
            <a:xfrm>
              <a:off x="5446" y="1172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5" name="Oval 113"/>
            <p:cNvSpPr>
              <a:spLocks noChangeArrowheads="1"/>
            </p:cNvSpPr>
            <p:nvPr/>
          </p:nvSpPr>
          <p:spPr bwMode="auto">
            <a:xfrm>
              <a:off x="5495" y="997"/>
              <a:ext cx="49" cy="49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6" name="Freeform 114"/>
            <p:cNvSpPr>
              <a:spLocks/>
            </p:cNvSpPr>
            <p:nvPr/>
          </p:nvSpPr>
          <p:spPr bwMode="auto">
            <a:xfrm>
              <a:off x="709" y="938"/>
              <a:ext cx="4810" cy="1864"/>
            </a:xfrm>
            <a:custGeom>
              <a:avLst/>
              <a:gdLst>
                <a:gd name="T0" fmla="*/ 0 w 1378"/>
                <a:gd name="T1" fmla="*/ 534 h 534"/>
                <a:gd name="T2" fmla="*/ 689 w 1378"/>
                <a:gd name="T3" fmla="*/ 267 h 534"/>
                <a:gd name="T4" fmla="*/ 1378 w 1378"/>
                <a:gd name="T5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8" h="534">
                  <a:moveTo>
                    <a:pt x="0" y="534"/>
                  </a:moveTo>
                  <a:lnTo>
                    <a:pt x="689" y="267"/>
                  </a:lnTo>
                  <a:lnTo>
                    <a:pt x="1378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9" name="Line 117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6" name="Line 118"/>
            <p:cNvSpPr>
              <a:spLocks noChangeShapeType="1"/>
            </p:cNvSpPr>
            <p:nvPr/>
          </p:nvSpPr>
          <p:spPr bwMode="auto">
            <a:xfrm flipH="1">
              <a:off x="510" y="359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 rot="16200000">
              <a:off x="298" y="345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20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78" name="Line 120"/>
            <p:cNvSpPr>
              <a:spLocks noChangeShapeType="1"/>
            </p:cNvSpPr>
            <p:nvPr/>
          </p:nvSpPr>
          <p:spPr bwMode="auto">
            <a:xfrm flipH="1">
              <a:off x="510" y="298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9" name="Rectangle 121"/>
            <p:cNvSpPr>
              <a:spLocks noChangeArrowheads="1"/>
            </p:cNvSpPr>
            <p:nvPr/>
          </p:nvSpPr>
          <p:spPr bwMode="auto">
            <a:xfrm rot="16200000">
              <a:off x="298" y="284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30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80" name="Line 122"/>
            <p:cNvSpPr>
              <a:spLocks noChangeShapeType="1"/>
            </p:cNvSpPr>
            <p:nvPr/>
          </p:nvSpPr>
          <p:spPr bwMode="auto">
            <a:xfrm flipH="1">
              <a:off x="510" y="238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1" name="Rectangle 123"/>
            <p:cNvSpPr>
              <a:spLocks noChangeArrowheads="1"/>
            </p:cNvSpPr>
            <p:nvPr/>
          </p:nvSpPr>
          <p:spPr bwMode="auto">
            <a:xfrm rot="16200000">
              <a:off x="298" y="223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40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82" name="Line 124"/>
            <p:cNvSpPr>
              <a:spLocks noChangeShapeType="1"/>
            </p:cNvSpPr>
            <p:nvPr/>
          </p:nvSpPr>
          <p:spPr bwMode="auto">
            <a:xfrm flipH="1">
              <a:off x="510" y="177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3" name="Rectangle 125"/>
            <p:cNvSpPr>
              <a:spLocks noChangeArrowheads="1"/>
            </p:cNvSpPr>
            <p:nvPr/>
          </p:nvSpPr>
          <p:spPr bwMode="auto">
            <a:xfrm rot="16200000">
              <a:off x="298" y="163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50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84" name="Line 126"/>
            <p:cNvSpPr>
              <a:spLocks noChangeShapeType="1"/>
            </p:cNvSpPr>
            <p:nvPr/>
          </p:nvSpPr>
          <p:spPr bwMode="auto">
            <a:xfrm flipH="1">
              <a:off x="510" y="116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5" name="Rectangle 127"/>
            <p:cNvSpPr>
              <a:spLocks noChangeArrowheads="1"/>
            </p:cNvSpPr>
            <p:nvPr/>
          </p:nvSpPr>
          <p:spPr bwMode="auto">
            <a:xfrm rot="16200000">
              <a:off x="298" y="102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60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86" name="Line 128"/>
            <p:cNvSpPr>
              <a:spLocks noChangeShapeType="1"/>
            </p:cNvSpPr>
            <p:nvPr/>
          </p:nvSpPr>
          <p:spPr bwMode="auto">
            <a:xfrm flipH="1">
              <a:off x="510" y="56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7" name="Rectangle 129"/>
            <p:cNvSpPr>
              <a:spLocks noChangeArrowheads="1"/>
            </p:cNvSpPr>
            <p:nvPr/>
          </p:nvSpPr>
          <p:spPr bwMode="auto">
            <a:xfrm rot="16200000">
              <a:off x="299" y="41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70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88" name="Rectangle 130"/>
            <p:cNvSpPr>
              <a:spLocks noChangeArrowheads="1"/>
            </p:cNvSpPr>
            <p:nvPr/>
          </p:nvSpPr>
          <p:spPr bwMode="auto">
            <a:xfrm rot="16200000">
              <a:off x="-1522" y="1859"/>
              <a:ext cx="335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dirty="0" smtClean="0">
                  <a:solidFill>
                    <a:srgbClr val="000000"/>
                  </a:solidFill>
                </a:rPr>
                <a:t>Mean Child Rank in National Income Distribution</a:t>
              </a:r>
              <a:endParaRPr lang="en-US" altLang="en-US" sz="18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89" name="Line 131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0" name="Line 132"/>
            <p:cNvSpPr>
              <a:spLocks noChangeShapeType="1"/>
            </p:cNvSpPr>
            <p:nvPr/>
          </p:nvSpPr>
          <p:spPr bwMode="auto">
            <a:xfrm>
              <a:off x="6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1" name="Rectangle 133"/>
            <p:cNvSpPr>
              <a:spLocks noChangeArrowheads="1"/>
            </p:cNvSpPr>
            <p:nvPr/>
          </p:nvSpPr>
          <p:spPr bwMode="auto">
            <a:xfrm>
              <a:off x="621" y="377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92" name="Line 134"/>
            <p:cNvSpPr>
              <a:spLocks noChangeShapeType="1"/>
            </p:cNvSpPr>
            <p:nvPr/>
          </p:nvSpPr>
          <p:spPr bwMode="auto">
            <a:xfrm>
              <a:off x="114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3" name="Rectangle 135"/>
            <p:cNvSpPr>
              <a:spLocks noChangeArrowheads="1"/>
            </p:cNvSpPr>
            <p:nvPr/>
          </p:nvSpPr>
          <p:spPr bwMode="auto">
            <a:xfrm>
              <a:off x="1065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10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94" name="Line 136"/>
            <p:cNvSpPr>
              <a:spLocks noChangeShapeType="1"/>
            </p:cNvSpPr>
            <p:nvPr/>
          </p:nvSpPr>
          <p:spPr bwMode="auto">
            <a:xfrm>
              <a:off x="163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5" name="Rectangle 137"/>
            <p:cNvSpPr>
              <a:spLocks noChangeArrowheads="1"/>
            </p:cNvSpPr>
            <p:nvPr/>
          </p:nvSpPr>
          <p:spPr bwMode="auto">
            <a:xfrm>
              <a:off x="155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20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97" name="Line 138"/>
            <p:cNvSpPr>
              <a:spLocks noChangeShapeType="1"/>
            </p:cNvSpPr>
            <p:nvPr/>
          </p:nvSpPr>
          <p:spPr bwMode="auto">
            <a:xfrm>
              <a:off x="21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98" name="Rectangle 139"/>
            <p:cNvSpPr>
              <a:spLocks noChangeArrowheads="1"/>
            </p:cNvSpPr>
            <p:nvPr/>
          </p:nvSpPr>
          <p:spPr bwMode="auto">
            <a:xfrm>
              <a:off x="203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30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599" name="Line 140"/>
            <p:cNvSpPr>
              <a:spLocks noChangeShapeType="1"/>
            </p:cNvSpPr>
            <p:nvPr/>
          </p:nvSpPr>
          <p:spPr bwMode="auto">
            <a:xfrm>
              <a:off x="2604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6" name="Rectangle 141"/>
            <p:cNvSpPr>
              <a:spLocks noChangeArrowheads="1"/>
            </p:cNvSpPr>
            <p:nvPr/>
          </p:nvSpPr>
          <p:spPr bwMode="auto">
            <a:xfrm>
              <a:off x="252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40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37" name="Line 142"/>
            <p:cNvSpPr>
              <a:spLocks noChangeShapeType="1"/>
            </p:cNvSpPr>
            <p:nvPr/>
          </p:nvSpPr>
          <p:spPr bwMode="auto">
            <a:xfrm>
              <a:off x="308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8" name="Rectangle 143"/>
            <p:cNvSpPr>
              <a:spLocks noChangeArrowheads="1"/>
            </p:cNvSpPr>
            <p:nvPr/>
          </p:nvSpPr>
          <p:spPr bwMode="auto">
            <a:xfrm>
              <a:off x="3009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50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39" name="Line 144"/>
            <p:cNvSpPr>
              <a:spLocks noChangeShapeType="1"/>
            </p:cNvSpPr>
            <p:nvPr/>
          </p:nvSpPr>
          <p:spPr bwMode="auto">
            <a:xfrm>
              <a:off x="357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0" name="Rectangle 145"/>
            <p:cNvSpPr>
              <a:spLocks noChangeArrowheads="1"/>
            </p:cNvSpPr>
            <p:nvPr/>
          </p:nvSpPr>
          <p:spPr bwMode="auto">
            <a:xfrm>
              <a:off x="3494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60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41" name="Line 146"/>
            <p:cNvSpPr>
              <a:spLocks noChangeShapeType="1"/>
            </p:cNvSpPr>
            <p:nvPr/>
          </p:nvSpPr>
          <p:spPr bwMode="auto">
            <a:xfrm>
              <a:off x="40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2" name="Rectangle 147"/>
            <p:cNvSpPr>
              <a:spLocks noChangeArrowheads="1"/>
            </p:cNvSpPr>
            <p:nvPr/>
          </p:nvSpPr>
          <p:spPr bwMode="auto">
            <a:xfrm>
              <a:off x="398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70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43" name="Line 148"/>
            <p:cNvSpPr>
              <a:spLocks noChangeShapeType="1"/>
            </p:cNvSpPr>
            <p:nvPr/>
          </p:nvSpPr>
          <p:spPr bwMode="auto">
            <a:xfrm>
              <a:off x="454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4" name="Rectangle 149"/>
            <p:cNvSpPr>
              <a:spLocks noChangeArrowheads="1"/>
            </p:cNvSpPr>
            <p:nvPr/>
          </p:nvSpPr>
          <p:spPr bwMode="auto">
            <a:xfrm>
              <a:off x="4465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80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45" name="Line 150"/>
            <p:cNvSpPr>
              <a:spLocks noChangeShapeType="1"/>
            </p:cNvSpPr>
            <p:nvPr/>
          </p:nvSpPr>
          <p:spPr bwMode="auto">
            <a:xfrm>
              <a:off x="503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6" name="Rectangle 151"/>
            <p:cNvSpPr>
              <a:spLocks noChangeArrowheads="1"/>
            </p:cNvSpPr>
            <p:nvPr/>
          </p:nvSpPr>
          <p:spPr bwMode="auto">
            <a:xfrm>
              <a:off x="4950" y="377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90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47" name="Line 152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8" name="Rectangle 153"/>
            <p:cNvSpPr>
              <a:spLocks noChangeArrowheads="1"/>
            </p:cNvSpPr>
            <p:nvPr/>
          </p:nvSpPr>
          <p:spPr bwMode="auto">
            <a:xfrm>
              <a:off x="5400" y="3773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smtClean="0">
                  <a:solidFill>
                    <a:srgbClr val="000000"/>
                  </a:solidFill>
                </a:rPr>
                <a:t>100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  <p:sp>
          <p:nvSpPr>
            <p:cNvPr id="749" name="Rectangle 154"/>
            <p:cNvSpPr>
              <a:spLocks noChangeArrowheads="1"/>
            </p:cNvSpPr>
            <p:nvPr/>
          </p:nvSpPr>
          <p:spPr bwMode="auto">
            <a:xfrm>
              <a:off x="1669" y="4014"/>
              <a:ext cx="30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800" dirty="0" smtClean="0">
                  <a:solidFill>
                    <a:srgbClr val="000000"/>
                  </a:solidFill>
                </a:rPr>
                <a:t>Parent Rank in National Income Distribution</a:t>
              </a:r>
              <a:endParaRPr lang="en-US" altLang="en-US" sz="18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50" name="Rectangle 155"/>
            <p:cNvSpPr>
              <a:spLocks noChangeArrowheads="1"/>
            </p:cNvSpPr>
            <p:nvPr/>
          </p:nvSpPr>
          <p:spPr bwMode="auto">
            <a:xfrm>
              <a:off x="3062" y="212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500" smtClean="0">
                  <a:solidFill>
                    <a:srgbClr val="1E2D53"/>
                  </a:solidFill>
                </a:rPr>
                <a:t> </a:t>
              </a:r>
              <a:endParaRPr lang="en-US" altLang="en-US" sz="180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57" name="Line 10"/>
          <p:cNvSpPr>
            <a:spLocks noChangeShapeType="1"/>
          </p:cNvSpPr>
          <p:nvPr/>
        </p:nvSpPr>
        <p:spPr bwMode="auto">
          <a:xfrm flipH="1" flipV="1">
            <a:off x="2971800" y="3744914"/>
            <a:ext cx="0" cy="2089464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dash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990849" y="4746627"/>
            <a:ext cx="507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000000"/>
                </a:solidFill>
                <a:latin typeface="Calibri"/>
                <a:cs typeface="+mn-cs"/>
              </a:rPr>
              <a:t>Focus on mean income rank for children with parents at 25</a:t>
            </a:r>
            <a:r>
              <a:rPr lang="en-US" sz="1800" i="1" baseline="30000" dirty="0" smtClean="0">
                <a:solidFill>
                  <a:srgbClr val="000000"/>
                </a:solidFill>
                <a:latin typeface="Calibri"/>
                <a:cs typeface="+mn-cs"/>
              </a:rPr>
              <a:t>th</a:t>
            </a:r>
            <a:r>
              <a:rPr lang="en-US" sz="1800" i="1" dirty="0" smtClean="0">
                <a:solidFill>
                  <a:srgbClr val="000000"/>
                </a:solidFill>
                <a:latin typeface="Calibri"/>
                <a:cs typeface="+mn-cs"/>
              </a:rPr>
              <a:t> percentile based on linear prediction</a:t>
            </a:r>
            <a:endParaRPr lang="en-US" sz="18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33" y="76200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Mean Child Income </a:t>
            </a:r>
            <a:r>
              <a:rPr lang="en-US" sz="1800" b="1" dirty="0">
                <a:solidFill>
                  <a:srgbClr val="1E2D53"/>
                </a:solidFill>
              </a:rPr>
              <a:t>Rank </a:t>
            </a:r>
            <a:r>
              <a:rPr lang="en-US" sz="1800" b="1" dirty="0" smtClean="0">
                <a:solidFill>
                  <a:srgbClr val="1E2D53"/>
                </a:solidFill>
              </a:rPr>
              <a:t>vs. Parent Income Rank</a:t>
            </a:r>
            <a:br>
              <a:rPr lang="en-US" sz="1800" b="1" dirty="0" smtClean="0">
                <a:solidFill>
                  <a:srgbClr val="1E2D53"/>
                </a:solidFill>
              </a:rPr>
            </a:br>
            <a:r>
              <a:rPr lang="en-US" sz="1800" b="1" dirty="0" smtClean="0">
                <a:solidFill>
                  <a:srgbClr val="1E2D53"/>
                </a:solidFill>
              </a:rPr>
              <a:t> for Children Born in 1985 and Raised in Chicago</a:t>
            </a:r>
            <a:endParaRPr lang="en-US" sz="1800" b="1" dirty="0">
              <a:solidFill>
                <a:srgbClr val="1E2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804672"/>
            <a:ext cx="8174142" cy="5138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6248400"/>
            <a:ext cx="2286000" cy="381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23" y="4096796"/>
            <a:ext cx="1512377" cy="2496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" y="0"/>
            <a:ext cx="91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53"/>
                </a:solidFill>
              </a:rPr>
              <a:t>The Geography of Intergenerational Mobility in the United States</a:t>
            </a:r>
          </a:p>
          <a:p>
            <a:pPr algn="ctr"/>
            <a:r>
              <a:rPr lang="en-US" sz="1800" dirty="0" smtClean="0">
                <a:solidFill>
                  <a:srgbClr val="1E2D53"/>
                </a:solidFill>
              </a:rPr>
              <a:t>Mean Income Rank at Age 26 for Children with Parents at 25</a:t>
            </a:r>
            <a:r>
              <a:rPr lang="en-US" sz="1800" baseline="30000" dirty="0" smtClean="0">
                <a:solidFill>
                  <a:srgbClr val="1E2D53"/>
                </a:solidFill>
              </a:rPr>
              <a:t>th</a:t>
            </a:r>
            <a:r>
              <a:rPr lang="en-US" sz="1800" dirty="0" smtClean="0">
                <a:solidFill>
                  <a:srgbClr val="1E2D53"/>
                </a:solidFill>
              </a:rPr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26023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90626</TotalTime>
  <Words>3166</Words>
  <Application>Microsoft Office PowerPoint</Application>
  <PresentationFormat>On-screen Show (4:3)</PresentationFormat>
  <Paragraphs>966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44</vt:i4>
      </vt:variant>
    </vt:vector>
  </HeadingPairs>
  <TitlesOfParts>
    <vt:vector size="71" baseType="lpstr">
      <vt:lpstr>MS PGothic</vt:lpstr>
      <vt:lpstr>MS PGothic</vt:lpstr>
      <vt:lpstr>Arial</vt:lpstr>
      <vt:lpstr>Calibri</vt:lpstr>
      <vt:lpstr>Chalkboard</vt:lpstr>
      <vt:lpstr>cmss10</vt:lpstr>
      <vt:lpstr>CMU Bright</vt:lpstr>
      <vt:lpstr>Symbol</vt:lpstr>
      <vt:lpstr>Times New Roman</vt:lpstr>
      <vt:lpstr>Wingdings</vt:lpstr>
      <vt:lpstr>3_Office Theme</vt:lpstr>
      <vt:lpstr>4_Office Theme</vt:lpstr>
      <vt:lpstr>5_Office Theme</vt:lpstr>
      <vt:lpstr>2_Beamer Template</vt:lpstr>
      <vt:lpstr>6_Office Theme</vt:lpstr>
      <vt:lpstr>3_Beamer Template</vt:lpstr>
      <vt:lpstr>1_Default Design</vt:lpstr>
      <vt:lpstr>1_Office Theme</vt:lpstr>
      <vt:lpstr>16_Office Theme</vt:lpstr>
      <vt:lpstr>Default Design</vt:lpstr>
      <vt:lpstr>7_Office Theme</vt:lpstr>
      <vt:lpstr>8_Beamer Slides - Title and Outlines</vt:lpstr>
      <vt:lpstr>2_Office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Intergenerational Mobility Vary Across Places?</vt:lpstr>
      <vt:lpstr>Identifying Causal Effects of Place Using Movers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Identifying Causal Effects: Time-Varying Unobservables</vt:lpstr>
      <vt:lpstr>Identifying Causal Effects: Outcome-Based Placebo Tests</vt:lpstr>
      <vt:lpstr>PowerPoint Presentation</vt:lpstr>
      <vt:lpstr>Identifying Causal Effects: Outcome-Based Placebo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Policy Approaches to Improving Upward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Opportunities for Upward Mobility and Economic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Neighborhoods and Economic Opportunity: Future Agenda</vt:lpstr>
      <vt:lpstr>Neighborhoods and Economic Opportunity: Future Agenda</vt:lpstr>
      <vt:lpstr>PowerPoint Presentation</vt:lpstr>
    </vt:vector>
  </TitlesOfParts>
  <Company>Staford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Rangel</dc:creator>
  <cp:lastModifiedBy>C4</cp:lastModifiedBy>
  <cp:revision>3840</cp:revision>
  <cp:lastPrinted>2013-03-05T20:05:03Z</cp:lastPrinted>
  <dcterms:created xsi:type="dcterms:W3CDTF">2012-01-26T20:38:46Z</dcterms:created>
  <dcterms:modified xsi:type="dcterms:W3CDTF">2016-05-06T18:11:37Z</dcterms:modified>
</cp:coreProperties>
</file>